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4"/>
    <p:sldMasterId id="2147483681" r:id="rId5"/>
    <p:sldMasterId id="2147483648" r:id="rId6"/>
  </p:sldMasterIdLst>
  <p:notesMasterIdLst>
    <p:notesMasterId r:id="rId43"/>
  </p:notesMasterIdLst>
  <p:sldIdLst>
    <p:sldId id="2145707503" r:id="rId7"/>
    <p:sldId id="2145707340" r:id="rId8"/>
    <p:sldId id="2145707175" r:id="rId9"/>
    <p:sldId id="2145707222" r:id="rId10"/>
    <p:sldId id="2145707333" r:id="rId11"/>
    <p:sldId id="2145707334" r:id="rId12"/>
    <p:sldId id="2145707502" r:id="rId13"/>
    <p:sldId id="2145707335" r:id="rId14"/>
    <p:sldId id="2145707336" r:id="rId15"/>
    <p:sldId id="2145707320" r:id="rId16"/>
    <p:sldId id="2145707232" r:id="rId17"/>
    <p:sldId id="2145707289" r:id="rId18"/>
    <p:sldId id="2145707288" r:id="rId19"/>
    <p:sldId id="2145707190" r:id="rId20"/>
    <p:sldId id="2145707293" r:id="rId21"/>
    <p:sldId id="2145707294" r:id="rId22"/>
    <p:sldId id="2145707203" r:id="rId23"/>
    <p:sldId id="2145707338" r:id="rId24"/>
    <p:sldId id="2145707456" r:id="rId25"/>
    <p:sldId id="2145707325" r:id="rId26"/>
    <p:sldId id="2145707285" r:id="rId27"/>
    <p:sldId id="2145707458" r:id="rId28"/>
    <p:sldId id="2145707308" r:id="rId29"/>
    <p:sldId id="2145707278" r:id="rId30"/>
    <p:sldId id="2145707282" r:id="rId31"/>
    <p:sldId id="2145707443" r:id="rId32"/>
    <p:sldId id="2145707300" r:id="rId33"/>
    <p:sldId id="2145707467" r:id="rId34"/>
    <p:sldId id="2145707469" r:id="rId35"/>
    <p:sldId id="2145707373" r:id="rId36"/>
    <p:sldId id="2145707464" r:id="rId37"/>
    <p:sldId id="2145707311" r:id="rId38"/>
    <p:sldId id="2145707501" r:id="rId39"/>
    <p:sldId id="2145707504" r:id="rId40"/>
    <p:sldId id="2145707460" r:id="rId41"/>
    <p:sldId id="2145707468" r:id="rId42"/>
  </p:sldIdLst>
  <p:sldSz cx="12192000" cy="6858000"/>
  <p:notesSz cx="6792913" cy="99250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2" pos="2140" userDrawn="1">
          <p15:clr>
            <a:srgbClr val="A4A3A4"/>
          </p15:clr>
        </p15:guide>
        <p15:guide id="3" orient="horz" pos="3126">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633D70C-785C-7234-ADCB-009BAE6E65DF}" name="Clark-Maxwell, Caroline" initials="CMC" userId="S::cclark-maxwell@ifrs.org::66701593-833f-45da-b85a-888e0c21aac3" providerId="AD"/>
  <p188:author id="{A401490E-1A76-E55D-66FA-40CEAF4F163F}" name="Abeywardana, Ravi" initials="AR" userId="S::rabeywardana@ifrs.org::0013dd51-3914-4373-90a2-d34c3fd3fa2b" providerId="AD"/>
  <p188:author id="{88B17240-7EB6-5318-F5F3-B102334CB1E5}" name="Andrew Smith" initials="AS" userId="S::andrew.smith@ifrs.org::4f7a0248-d0db-47a1-8702-e04908eae777" providerId="AD"/>
  <p188:author id="{3C35D948-5AF4-20E1-34D4-97703FCC38AA}" name="Jadeja, Sundip" initials="SJ" userId="S::sjadeja@ifrs.org::d95dfe98-852d-4ae0-8a8c-86a7c02c23b0" providerId="AD"/>
  <p188:author id="{C1850567-08E0-5207-B0AD-D7D1C8C4D2B5}" name="Lloyd, Sue" initials="LS" userId="S::slloyd@ifrs.org::711c6b75-815c-4091-8c4a-9f535cd5b684" providerId="AD"/>
  <p188:author id="{8F4BF573-22BB-BE3A-5AE4-82EDB19AF53B}" name="Ravelli, Roberta" initials="RR" userId="S::rravelli@ifrs.org::f28d013d-b5ca-4ce6-90bf-f72e3f492853" providerId="AD"/>
  <p188:author id="{098E22AF-5F06-AD23-888E-A79C77A7FD4C}" name="Juliet Markham" initials="JM" userId="S::juliet.markham@ifrs.org::d464efd6-ccc3-4612-b733-16434e6f6ed1" providerId="AD"/>
  <p188:author id="{64D671E6-B4ED-8BC8-57D4-CC91674C8E30}" name="Wilson, Stephanie" initials="WS" userId="S::swilson@ifrs.org::7840bf83-c89c-4b09-bc16-0d6454409b1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D5B5C"/>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3D3E23A-6A79-43D0-A24E-75111FF9C589}" v="2" dt="2024-07-23T14:50:25.29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69" d="100"/>
          <a:sy n="69" d="100"/>
        </p:scale>
        <p:origin x="472" y="29"/>
      </p:cViewPr>
      <p:guideLst/>
    </p:cSldViewPr>
  </p:slideViewPr>
  <p:notesTextViewPr>
    <p:cViewPr>
      <p:scale>
        <a:sx n="1" d="1"/>
        <a:sy n="1" d="1"/>
      </p:scale>
      <p:origin x="0" y="0"/>
    </p:cViewPr>
  </p:notesTextViewPr>
  <p:notesViewPr>
    <p:cSldViewPr snapToGrid="0" showGuides="1">
      <p:cViewPr varScale="1">
        <p:scale>
          <a:sx n="51" d="100"/>
          <a:sy n="51" d="100"/>
        </p:scale>
        <p:origin x="2637" y="21"/>
      </p:cViewPr>
      <p:guideLst>
        <p:guide pos="2140"/>
        <p:guide orient="horz" pos="312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microsoft.com/office/2018/10/relationships/authors" Target="author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notesMaster" Target="notesMasters/notesMaster1.xml"/><Relationship Id="rId48" Type="http://schemas.microsoft.com/office/2015/10/relationships/revisionInfo" Target="revisionInfo.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theme" Target="theme/theme1.xml"/><Relationship Id="rId20" Type="http://schemas.openxmlformats.org/officeDocument/2006/relationships/slide" Target="slides/slide14.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3596" cy="49797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7745" y="0"/>
            <a:ext cx="2943596" cy="497976"/>
          </a:xfrm>
          <a:prstGeom prst="rect">
            <a:avLst/>
          </a:prstGeom>
        </p:spPr>
        <p:txBody>
          <a:bodyPr vert="horz" lIns="91440" tIns="45720" rIns="91440" bIns="45720" rtlCol="0"/>
          <a:lstStyle>
            <a:lvl1pPr algn="r">
              <a:defRPr sz="1200"/>
            </a:lvl1pPr>
          </a:lstStyle>
          <a:p>
            <a:fld id="{F27795F1-613A-49F2-B76E-915CFB99D6D8}" type="datetimeFigureOut">
              <a:rPr lang="en-GB" smtClean="0"/>
              <a:t>19/09/2024</a:t>
            </a:fld>
            <a:endParaRPr lang="en-GB"/>
          </a:p>
        </p:txBody>
      </p:sp>
      <p:sp>
        <p:nvSpPr>
          <p:cNvPr id="4" name="Slide Image Placeholder 3"/>
          <p:cNvSpPr>
            <a:spLocks noGrp="1" noRot="1" noChangeAspect="1"/>
          </p:cNvSpPr>
          <p:nvPr>
            <p:ph type="sldImg" idx="2"/>
          </p:nvPr>
        </p:nvSpPr>
        <p:spPr>
          <a:xfrm>
            <a:off x="419100" y="1239838"/>
            <a:ext cx="5954713" cy="3351212"/>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292" y="4776431"/>
            <a:ext cx="5434330" cy="390798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7076"/>
            <a:ext cx="2943596" cy="49797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7745" y="9427076"/>
            <a:ext cx="2943596" cy="497975"/>
          </a:xfrm>
          <a:prstGeom prst="rect">
            <a:avLst/>
          </a:prstGeom>
        </p:spPr>
        <p:txBody>
          <a:bodyPr vert="horz" lIns="91440" tIns="45720" rIns="91440" bIns="45720" rtlCol="0" anchor="b"/>
          <a:lstStyle>
            <a:lvl1pPr algn="r">
              <a:defRPr sz="1200"/>
            </a:lvl1pPr>
          </a:lstStyle>
          <a:p>
            <a:fld id="{FE868821-A033-49E9-98A0-3E85B8B8C89A}" type="slidenum">
              <a:rPr lang="en-GB" smtClean="0"/>
              <a:t>‹#›</a:t>
            </a:fld>
            <a:endParaRPr lang="en-GB"/>
          </a:p>
        </p:txBody>
      </p:sp>
    </p:spTree>
    <p:extLst>
      <p:ext uri="{BB962C8B-B14F-4D97-AF65-F5344CB8AC3E}">
        <p14:creationId xmlns:p14="http://schemas.microsoft.com/office/powerpoint/2010/main" val="31244835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E868821-A033-49E9-98A0-3E85B8B8C89A}" type="slidenum">
              <a:rPr lang="en-GB" smtClean="0"/>
              <a:t>1</a:t>
            </a:fld>
            <a:endParaRPr lang="en-GB"/>
          </a:p>
        </p:txBody>
      </p:sp>
    </p:spTree>
    <p:extLst>
      <p:ext uri="{BB962C8B-B14F-4D97-AF65-F5344CB8AC3E}">
        <p14:creationId xmlns:p14="http://schemas.microsoft.com/office/powerpoint/2010/main" val="23979611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19100" y="4776430"/>
            <a:ext cx="5954712" cy="4650645"/>
          </a:xfrm>
        </p:spPr>
        <p:txBody>
          <a:bodyPr/>
          <a:lstStyle/>
          <a:p>
            <a:pPr algn="just">
              <a:spcBef>
                <a:spcPts val="200"/>
              </a:spcBef>
              <a:spcAft>
                <a:spcPts val="200"/>
              </a:spcAft>
            </a:pPr>
            <a:r>
              <a:rPr lang="en-US" sz="1000">
                <a:ea typeface="Calibri"/>
                <a:cs typeface="Calibri"/>
              </a:rPr>
              <a:t>Next, I'll provide an overview of the ISSB's foundational standard: IFRS S1 </a:t>
            </a:r>
            <a:r>
              <a:rPr lang="en-US" sz="1000" i="1">
                <a:ea typeface="Calibri"/>
                <a:cs typeface="Calibri"/>
              </a:rPr>
              <a:t>General Requirements for Disclosure of Sustainability-related Financial Information</a:t>
            </a:r>
            <a:r>
              <a:rPr lang="en-US" sz="1000">
                <a:ea typeface="Calibri"/>
                <a:cs typeface="Calibri"/>
              </a:rPr>
              <a:t>.</a:t>
            </a:r>
            <a:endParaRPr lang="en-US" sz="1000"/>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7F18D8-6F7A-A34C-9602-C38B02F3D35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2958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19100" y="4776430"/>
            <a:ext cx="5954712" cy="4650645"/>
          </a:xfrm>
        </p:spPr>
        <p:txBody>
          <a:bodyPr/>
          <a:lstStyle/>
          <a:p>
            <a:pPr algn="just">
              <a:spcBef>
                <a:spcPts val="200"/>
              </a:spcBef>
              <a:spcAft>
                <a:spcPts val="200"/>
              </a:spcAft>
            </a:pPr>
            <a:r>
              <a:rPr lang="en-US" sz="1000"/>
              <a:t>This slide sets out key concepts in IFRS S1, the ISSB's overarching and foundational standard. </a:t>
            </a:r>
          </a:p>
          <a:p>
            <a:pPr algn="just">
              <a:spcBef>
                <a:spcPts val="200"/>
              </a:spcBef>
              <a:spcAft>
                <a:spcPts val="200"/>
              </a:spcAft>
            </a:pPr>
            <a:r>
              <a:rPr lang="en-US" sz="1000"/>
              <a:t>IFRS S1 sets out the overarching requirement for a company to disclose information about its sustainability-related risks and opportunities that is useful to investors in making decisions relating to providing resources to the company. </a:t>
            </a:r>
            <a:endParaRPr lang="en-US" sz="1000">
              <a:ea typeface="Calibri" panose="020F0502020204030204"/>
              <a:cs typeface="Calibri" panose="020F0502020204030204"/>
            </a:endParaRPr>
          </a:p>
          <a:p>
            <a:pPr algn="just">
              <a:spcBef>
                <a:spcPts val="200"/>
              </a:spcBef>
              <a:spcAft>
                <a:spcPts val="200"/>
              </a:spcAft>
            </a:pPr>
            <a:r>
              <a:rPr lang="en-GB" sz="1000"/>
              <a:t>Here, we mean those risks and opportunities that investors would be interested in. We do not mean every single risk and opportunity that a company could be affected by. </a:t>
            </a:r>
            <a:endParaRPr lang="en-US" sz="1000"/>
          </a:p>
          <a:p>
            <a:pPr algn="just">
              <a:spcBef>
                <a:spcPts val="200"/>
              </a:spcBef>
              <a:spcAft>
                <a:spcPts val="200"/>
              </a:spcAft>
            </a:pPr>
            <a:r>
              <a:rPr lang="en-GB" sz="1000"/>
              <a:t>IFRS S1 describes this objective by referring to risks and opportunities that could reasonably be expected to affect a company’s prospects. That is its cash flows, its access to finance or cost of capital over the short, medium or long term.</a:t>
            </a:r>
            <a:endParaRPr lang="en-US" sz="1000"/>
          </a:p>
          <a:p>
            <a:pPr algn="just">
              <a:spcBef>
                <a:spcPts val="200"/>
              </a:spcBef>
              <a:spcAft>
                <a:spcPts val="200"/>
              </a:spcAft>
            </a:pPr>
            <a:r>
              <a:rPr lang="en-US" sz="1000"/>
              <a:t>To make sure it is connected and can be considered alongside financial statements, the information is disclosed as part of a company’s general purpose financial reports. </a:t>
            </a:r>
            <a:endParaRPr lang="en-US" sz="1000">
              <a:ea typeface="Calibri" panose="020F0502020204030204"/>
              <a:cs typeface="Calibri" panose="020F0502020204030204"/>
            </a:endParaRPr>
          </a:p>
          <a:p>
            <a:pPr algn="just">
              <a:spcBef>
                <a:spcPts val="200"/>
              </a:spcBef>
              <a:spcAft>
                <a:spcPts val="200"/>
              </a:spcAft>
            </a:pPr>
            <a:r>
              <a:rPr lang="en-GB" sz="1000"/>
              <a:t>IFRS S1 sets out general requirements for the content and presentation of information. These include the core content for a complete set of sustainability-related financial disclosures, establishing a comprehensive baseline of sustainability-related financial information to meet the needs of global capital markets. </a:t>
            </a:r>
            <a:endParaRPr lang="en-US" sz="1000"/>
          </a:p>
          <a:p>
            <a:pPr algn="just">
              <a:spcBef>
                <a:spcPts val="200"/>
              </a:spcBef>
              <a:spcAft>
                <a:spcPts val="200"/>
              </a:spcAft>
            </a:pPr>
            <a:r>
              <a:rPr lang="en-US" sz="1000"/>
              <a:t>The Standard a</a:t>
            </a:r>
            <a:r>
              <a:rPr lang="en-GB" sz="1000"/>
              <a:t>pplies the TCFD architecture whenever providing information about sustainability - a structure already used by the many companies around the world that use the TCFD recommendations.</a:t>
            </a:r>
            <a:endParaRPr lang="en-US" sz="1000">
              <a:cs typeface="Calibri"/>
            </a:endParaRPr>
          </a:p>
          <a:p>
            <a:pPr algn="just">
              <a:spcBef>
                <a:spcPts val="200"/>
              </a:spcBef>
              <a:spcAft>
                <a:spcPts val="200"/>
              </a:spcAft>
            </a:pPr>
            <a:r>
              <a:rPr lang="en-GB" sz="1000"/>
              <a:t>IFRS S1 requires industry-specific disclosures so that companies can focus on reporting that better describes their business. </a:t>
            </a:r>
            <a:endParaRPr lang="en-US" sz="1000">
              <a:cs typeface="Calibri" panose="020F0502020204030204"/>
            </a:endParaRPr>
          </a:p>
          <a:p>
            <a:pPr algn="just">
              <a:spcBef>
                <a:spcPts val="200"/>
              </a:spcBef>
              <a:spcAft>
                <a:spcPts val="200"/>
              </a:spcAft>
            </a:pPr>
            <a:r>
              <a:rPr lang="en-US" sz="1000"/>
              <a:t>For matters other than climate, which is addressed in IFRS S2, IFRS S1 refers to sources to help companies identify sustainability-related risks and opportunities and information - for example, the SASB Standards. </a:t>
            </a:r>
            <a:endParaRPr lang="en-US" sz="1000">
              <a:cs typeface="Calibri" panose="020F0502020204030204"/>
            </a:endParaRPr>
          </a:p>
          <a:p>
            <a:pPr algn="just">
              <a:spcBef>
                <a:spcPts val="200"/>
              </a:spcBef>
              <a:spcAft>
                <a:spcPts val="200"/>
              </a:spcAft>
            </a:pPr>
            <a:r>
              <a:rPr lang="en-GB" sz="1000"/>
              <a:t>IFRS S1 can be used in conjunction with any generally accepted accounting principles, or GAAP. It also benefits from having been designed using concepts from the IFRS Accounting Standards to help build connection with the financial statements and to deliver a holistic reporting package. </a:t>
            </a:r>
            <a:endParaRPr lang="en-US" sz="1000"/>
          </a:p>
          <a:p>
            <a:pPr algn="just">
              <a:spcBef>
                <a:spcPts val="200"/>
              </a:spcBef>
              <a:spcAft>
                <a:spcPts val="200"/>
              </a:spcAft>
            </a:pPr>
            <a:endParaRPr lang="en-US" sz="1000">
              <a:cs typeface="Calibri" panose="020F0502020204030204"/>
            </a:endParaRPr>
          </a:p>
          <a:p>
            <a:pPr algn="just">
              <a:spcBef>
                <a:spcPts val="200"/>
              </a:spcBef>
              <a:spcAft>
                <a:spcPts val="200"/>
              </a:spcAft>
            </a:pPr>
            <a:endParaRPr lang="en-US" sz="1000">
              <a:cs typeface="Calibri" panose="020F0502020204030204"/>
            </a:endParaRPr>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7F18D8-6F7A-A34C-9602-C38B02F3D35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00832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19100" y="4776430"/>
            <a:ext cx="5954712" cy="4650645"/>
          </a:xfrm>
        </p:spPr>
        <p:txBody>
          <a:bodyPr/>
          <a:lstStyle/>
          <a:p>
            <a:pPr algn="just">
              <a:spcBef>
                <a:spcPts val="200"/>
              </a:spcBef>
              <a:spcAft>
                <a:spcPts val="200"/>
              </a:spcAft>
            </a:pPr>
            <a:r>
              <a:rPr lang="en-US" sz="1000">
                <a:effectLst/>
                <a:ea typeface="Calibri"/>
                <a:cs typeface="Calibri"/>
              </a:rPr>
              <a:t>It’s important that we be clear about </a:t>
            </a:r>
            <a:r>
              <a:rPr lang="en-US" sz="1000" i="0">
                <a:effectLst/>
                <a:ea typeface="Calibri"/>
                <a:cs typeface="Calibri"/>
              </a:rPr>
              <a:t>why sustainability-related information matters to investors.</a:t>
            </a:r>
            <a:r>
              <a:rPr lang="en-US" sz="1000">
                <a:ea typeface="Calibri"/>
                <a:cs typeface="Calibri"/>
              </a:rPr>
              <a:t> </a:t>
            </a:r>
          </a:p>
          <a:p>
            <a:pPr marL="0" marR="0" algn="just">
              <a:spcBef>
                <a:spcPts val="200"/>
              </a:spcBef>
              <a:spcAft>
                <a:spcPts val="200"/>
              </a:spcAft>
            </a:pPr>
            <a:r>
              <a:rPr lang="en-GB" sz="1000" i="0">
                <a:effectLst/>
                <a:ea typeface="Calibri"/>
                <a:cs typeface="Calibri"/>
              </a:rPr>
              <a:t>IFRS S1 explains that information about sustainability‑related risks and opportunities is useful to investors because a company’s ability to generate cash flows over the short, medium and long term is inextricably linked to the interactions between the company and its stakeholders, society, the economy and the natural environment throughout the company’s value chain.</a:t>
            </a:r>
            <a:endParaRPr lang="en-US" sz="1000" i="0">
              <a:effectLst/>
              <a:ea typeface="Calibri"/>
              <a:cs typeface="Calibri"/>
            </a:endParaRPr>
          </a:p>
          <a:p>
            <a:pPr marL="0" marR="0" algn="just">
              <a:spcBef>
                <a:spcPts val="200"/>
              </a:spcBef>
              <a:spcAft>
                <a:spcPts val="200"/>
              </a:spcAft>
            </a:pPr>
            <a:r>
              <a:rPr lang="en-GB" sz="1000" i="0">
                <a:effectLst/>
                <a:ea typeface="Calibri"/>
                <a:cs typeface="Calibri"/>
              </a:rPr>
              <a:t>Together, a company and the resources and relationships throughout its value chain form an interdependent system in which the company operates. The company’s dependencies and impacts on those resources and relationships give rise to its sustainability-related risks and opportunities.</a:t>
            </a:r>
            <a:endParaRPr lang="en-US" sz="1000" i="0">
              <a:effectLst/>
              <a:ea typeface="Calibri"/>
              <a:cs typeface="Calibri"/>
            </a:endParaRPr>
          </a:p>
          <a:p>
            <a:pPr algn="just">
              <a:spcBef>
                <a:spcPts val="200"/>
              </a:spcBef>
              <a:spcAft>
                <a:spcPts val="200"/>
              </a:spcAft>
            </a:pPr>
            <a:r>
              <a:rPr lang="en-GB" sz="1000">
                <a:effectLst/>
              </a:rPr>
              <a:t>IFRS S1 builds on the Integrated Reporting Framework</a:t>
            </a:r>
            <a:r>
              <a:rPr lang="en-GB" sz="1000"/>
              <a:t> concepts</a:t>
            </a:r>
            <a:r>
              <a:rPr lang="en-GB" sz="1000">
                <a:effectLst/>
              </a:rPr>
              <a:t>,</a:t>
            </a:r>
            <a:r>
              <a:rPr lang="en-GB" sz="1000"/>
              <a:t> which help companies articulate how they rely on, use and affect different types of resources and relationships - such as financial, social, human, and natural capital - to create, preserve or erode value for investors over time.</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5E7F18D8-6F7A-A34C-9602-C38B02F3D35C}" type="slidenum">
              <a:rPr lang="en-US" smtClean="0"/>
              <a:t>12</a:t>
            </a:fld>
            <a:endParaRPr lang="en-US"/>
          </a:p>
        </p:txBody>
      </p:sp>
    </p:spTree>
    <p:extLst>
      <p:ext uri="{BB962C8B-B14F-4D97-AF65-F5344CB8AC3E}">
        <p14:creationId xmlns:p14="http://schemas.microsoft.com/office/powerpoint/2010/main" val="35338577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19099" y="4776430"/>
            <a:ext cx="5954713" cy="4650645"/>
          </a:xfrm>
        </p:spPr>
        <p:txBody>
          <a:bodyPr/>
          <a:lstStyle/>
          <a:p>
            <a:pPr algn="just">
              <a:spcBef>
                <a:spcPts val="200"/>
              </a:spcBef>
              <a:spcAft>
                <a:spcPts val="200"/>
              </a:spcAft>
            </a:pPr>
            <a:r>
              <a:rPr lang="en-US" sz="1000">
                <a:ea typeface="Calibri"/>
                <a:cs typeface="Calibri"/>
              </a:rPr>
              <a:t>Next, I'll cover how IFRS S1 talks about material information.</a:t>
            </a:r>
          </a:p>
          <a:p>
            <a:pPr algn="just">
              <a:spcBef>
                <a:spcPts val="200"/>
              </a:spcBef>
              <a:spcAft>
                <a:spcPts val="200"/>
              </a:spcAft>
            </a:pPr>
            <a:r>
              <a:rPr lang="en-US" sz="1000">
                <a:ea typeface="Calibri"/>
                <a:cs typeface="Calibri"/>
              </a:rPr>
              <a:t>A company will need to identify the sustainability-related risks and opportunities </a:t>
            </a:r>
            <a:r>
              <a:rPr lang="en-US" sz="1000"/>
              <a:t>that could reasonably affect its prospects. </a:t>
            </a:r>
            <a:endParaRPr lang="en-US" sz="1000">
              <a:cs typeface="Calibri"/>
            </a:endParaRPr>
          </a:p>
          <a:p>
            <a:pPr algn="just">
              <a:spcBef>
                <a:spcPts val="200"/>
              </a:spcBef>
              <a:spcAft>
                <a:spcPts val="200"/>
              </a:spcAft>
            </a:pPr>
            <a:r>
              <a:rPr lang="en-US" sz="1000">
                <a:cs typeface="Calibri"/>
              </a:rPr>
              <a:t>The information provided by a company on those risks and opportunities is information which </a:t>
            </a:r>
            <a:r>
              <a:rPr lang="en-US" sz="1000">
                <a:effectLst/>
                <a:ea typeface="Calibri"/>
                <a:cs typeface="Calibri"/>
              </a:rPr>
              <a:t>meets the decision-making needs of investors. So IFRS S1 specifically requires the disclosure of </a:t>
            </a:r>
            <a:r>
              <a:rPr lang="en-US" sz="1000" u="sng">
                <a:effectLst/>
                <a:ea typeface="Calibri"/>
                <a:cs typeface="Calibri"/>
              </a:rPr>
              <a:t>material</a:t>
            </a:r>
            <a:r>
              <a:rPr lang="en-US" sz="1000">
                <a:effectLst/>
                <a:ea typeface="Calibri"/>
                <a:cs typeface="Calibri"/>
              </a:rPr>
              <a:t> information about sustainability-related risks and opportunities that could reasonably be expected to affect an entity’s prospects.</a:t>
            </a:r>
            <a:r>
              <a:rPr lang="en-US" sz="1000">
                <a:ea typeface="Calibri"/>
                <a:cs typeface="Calibri"/>
              </a:rPr>
              <a:t> </a:t>
            </a:r>
            <a:endParaRPr lang="en-US" sz="1000">
              <a:effectLst/>
              <a:ea typeface="Calibri" panose="020F0502020204030204" pitchFamily="34" charset="0"/>
              <a:cs typeface="Calibri"/>
            </a:endParaRPr>
          </a:p>
          <a:p>
            <a:pPr marL="0" marR="0" algn="just">
              <a:spcBef>
                <a:spcPts val="200"/>
              </a:spcBef>
              <a:spcAft>
                <a:spcPts val="200"/>
              </a:spcAft>
            </a:pPr>
            <a:r>
              <a:rPr lang="en-US" sz="1000">
                <a:effectLst/>
                <a:ea typeface="Calibri"/>
                <a:cs typeface="Calibri"/>
              </a:rPr>
              <a:t>The definition of material information used in IFRS S1 is based on and aligned with the definition found in the IFRS Accounting Standards</a:t>
            </a:r>
            <a:r>
              <a:rPr lang="en-US" sz="1000">
                <a:ea typeface="Calibri"/>
                <a:cs typeface="Calibri"/>
              </a:rPr>
              <a:t>.</a:t>
            </a:r>
            <a:r>
              <a:rPr lang="en-US" sz="1000">
                <a:effectLst/>
                <a:ea typeface="Calibri"/>
                <a:cs typeface="Calibri"/>
              </a:rPr>
              <a:t> </a:t>
            </a:r>
            <a:r>
              <a:rPr lang="en-US" sz="1000">
                <a:ea typeface="Calibri"/>
                <a:cs typeface="Calibri"/>
              </a:rPr>
              <a:t>It is information that</a:t>
            </a:r>
            <a:r>
              <a:rPr lang="en-US" sz="1000">
                <a:effectLst/>
                <a:ea typeface="Calibri"/>
                <a:cs typeface="Calibri"/>
              </a:rPr>
              <a:t> if omitted, misstated, or obscured by other information, </a:t>
            </a:r>
            <a:r>
              <a:rPr lang="en-US" sz="1000" u="sng">
                <a:effectLst/>
                <a:ea typeface="Calibri"/>
                <a:cs typeface="Calibri"/>
              </a:rPr>
              <a:t>could reasonably be expected to influence investor decisions.</a:t>
            </a:r>
          </a:p>
          <a:p>
            <a:pPr marL="0" marR="0" algn="just">
              <a:spcBef>
                <a:spcPts val="200"/>
              </a:spcBef>
              <a:spcAft>
                <a:spcPts val="200"/>
              </a:spcAft>
            </a:pPr>
            <a:r>
              <a:rPr lang="en-US" sz="1000" b="0">
                <a:effectLst/>
                <a:ea typeface="Calibri"/>
                <a:cs typeface="Calibri"/>
              </a:rPr>
              <a:t>In other words, the ISSB Standards seek to elicit disclosures from companies to enable the communication of key information that matters to investors.</a:t>
            </a:r>
          </a:p>
          <a:p>
            <a:pPr marL="285750" marR="0" indent="-285750" algn="just">
              <a:spcBef>
                <a:spcPts val="200"/>
              </a:spcBef>
              <a:spcAft>
                <a:spcPts val="200"/>
              </a:spcAft>
              <a:buFont typeface="Arial" panose="020B0604020202020204" pitchFamily="34" charset="0"/>
              <a:buChar char="•"/>
            </a:pPr>
            <a:endParaRPr lang="en-GB" sz="1000">
              <a:effectLst/>
              <a:ea typeface="Calibri" panose="020F0502020204030204" pitchFamily="34" charset="0"/>
              <a:cs typeface="Calibri"/>
            </a:endParaRPr>
          </a:p>
          <a:p>
            <a:pPr algn="just">
              <a:spcBef>
                <a:spcPts val="200"/>
              </a:spcBef>
              <a:spcAft>
                <a:spcPts val="200"/>
              </a:spcAft>
            </a:pPr>
            <a:endParaRPr lang="en-US" sz="1000">
              <a:cs typeface="Times New Roman" panose="02020603050405020304" pitchFamily="18" charset="0"/>
            </a:endParaRPr>
          </a:p>
          <a:p>
            <a:pPr algn="just">
              <a:spcBef>
                <a:spcPts val="200"/>
              </a:spcBef>
              <a:spcAft>
                <a:spcPts val="200"/>
              </a:spcAft>
            </a:pPr>
            <a:endParaRPr lang="en-GB" sz="1000">
              <a:cs typeface="Calibri" panose="020F0502020204030204"/>
            </a:endParaRPr>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7F18D8-6F7A-A34C-9602-C38B02F3D35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4660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19100" y="4777224"/>
            <a:ext cx="5954713" cy="4649852"/>
          </a:xfrm>
        </p:spPr>
        <p:txBody>
          <a:bodyPr/>
          <a:lstStyle/>
          <a:p>
            <a:pPr algn="just">
              <a:spcBef>
                <a:spcPts val="200"/>
              </a:spcBef>
              <a:spcAft>
                <a:spcPts val="200"/>
              </a:spcAft>
            </a:pPr>
            <a:r>
              <a:rPr lang="en-GB" sz="1000">
                <a:solidFill>
                  <a:srgbClr val="000000"/>
                </a:solidFill>
              </a:rPr>
              <a:t>Next, let's look at what IFRS S1 says about connected information. </a:t>
            </a:r>
            <a:endParaRPr lang="en-US" sz="1000"/>
          </a:p>
          <a:p>
            <a:pPr algn="just">
              <a:spcBef>
                <a:spcPts val="200"/>
              </a:spcBef>
              <a:spcAft>
                <a:spcPts val="200"/>
              </a:spcAft>
            </a:pPr>
            <a:r>
              <a:rPr lang="en-GB" sz="1000"/>
              <a:t>IFRS S1 requires a company to provide information that enables investors to understand connections.</a:t>
            </a:r>
          </a:p>
          <a:p>
            <a:pPr algn="just">
              <a:spcBef>
                <a:spcPts val="200"/>
              </a:spcBef>
              <a:spcAft>
                <a:spcPts val="200"/>
              </a:spcAft>
            </a:pPr>
            <a:r>
              <a:rPr lang="en-GB" sz="1000"/>
              <a:t>This includes connections between various sustainability-related risks and opportunities. It includes connections within sustainability-related financial disclosures, such as those between the core content disclosure requirements on governance, strategy, risk management and metrics and targets - which we’ll come to shortly. It also includes connections across the sustainability-related financial disclosures and other parts of the company’s general purpose financial reports, including the financial statements. </a:t>
            </a:r>
            <a:endParaRPr lang="en-US" sz="1000"/>
          </a:p>
          <a:p>
            <a:pPr algn="just">
              <a:spcBef>
                <a:spcPts val="200"/>
              </a:spcBef>
              <a:spcAft>
                <a:spcPts val="200"/>
              </a:spcAft>
            </a:pPr>
            <a:r>
              <a:rPr lang="en-GB" sz="1000"/>
              <a:t>To facilitate the understanding of such connections, IFRS S1 also requires that sustainability-related financial disclosures are prepared for the same reporting entity and for the same reporting period as the related financial statements. It further requires that these disclosures are provided at the same time as the financial statements and as part of the company’s general purpose financial reports - which also include the financial statements.</a:t>
            </a:r>
            <a:endParaRPr lang="en-US" sz="1000"/>
          </a:p>
          <a:p>
            <a:pPr algn="just">
              <a:spcBef>
                <a:spcPts val="200"/>
              </a:spcBef>
              <a:spcAft>
                <a:spcPts val="200"/>
              </a:spcAft>
            </a:pPr>
            <a:r>
              <a:rPr lang="en-GB" sz="1000"/>
              <a:t>IFRS S1 requires a company to use data and assumptions in preparing its sustainability-related financial disclosures that are consistent—to the extent possible—with the corresponding data and assumptions used in preparing its related financial statements. A company would be required to disclose information on significant differences between the data and assumptions used.</a:t>
            </a:r>
            <a:endParaRPr lang="en-US" sz="1000"/>
          </a:p>
          <a:p>
            <a:pPr algn="just">
              <a:spcBef>
                <a:spcPts val="200"/>
              </a:spcBef>
              <a:spcAft>
                <a:spcPts val="200"/>
              </a:spcAft>
            </a:pPr>
            <a:r>
              <a:rPr lang="en-GB" sz="1000"/>
              <a:t>IFRS S1 also requires a company to identify how sustainability‑related risks and opportunities have affected its financial position, financial performance and cash flows for the reporting period. </a:t>
            </a:r>
            <a:endParaRPr lang="en-GB" sz="1000">
              <a:cs typeface="Calibri" panose="020F0502020204030204"/>
            </a:endParaRPr>
          </a:p>
          <a:p>
            <a:pPr algn="just">
              <a:spcBef>
                <a:spcPts val="200"/>
              </a:spcBef>
              <a:spcAft>
                <a:spcPts val="200"/>
              </a:spcAft>
            </a:pPr>
            <a:r>
              <a:rPr lang="en-GB" sz="1000"/>
              <a:t>This is all designed to ensure that the package of information containing the financial statements and the sustainability information resulting from applying the ISSB Standards works well to inform investors.</a:t>
            </a:r>
            <a:endParaRPr lang="en-GB" sz="1000">
              <a:cs typeface="Calibri" panose="020F0502020204030204"/>
            </a:endParaRPr>
          </a:p>
        </p:txBody>
      </p:sp>
      <p:sp>
        <p:nvSpPr>
          <p:cNvPr id="4" name="Slide Number Placeholder 3"/>
          <p:cNvSpPr>
            <a:spLocks noGrp="1"/>
          </p:cNvSpPr>
          <p:nvPr>
            <p:ph type="sldNum" sz="quarter" idx="5"/>
          </p:nvPr>
        </p:nvSpPr>
        <p:spPr/>
        <p:txBody>
          <a:bodyPr/>
          <a:lstStyle/>
          <a:p>
            <a:fld id="{700C2CD2-D0D8-4C52-BF51-4723027C6842}" type="slidenum">
              <a:rPr lang="en-GB" smtClean="0"/>
              <a:t>14</a:t>
            </a:fld>
            <a:endParaRPr lang="en-GB"/>
          </a:p>
        </p:txBody>
      </p:sp>
    </p:spTree>
    <p:extLst>
      <p:ext uri="{BB962C8B-B14F-4D97-AF65-F5344CB8AC3E}">
        <p14:creationId xmlns:p14="http://schemas.microsoft.com/office/powerpoint/2010/main" val="28003386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19100" y="4776430"/>
            <a:ext cx="5954712" cy="4650645"/>
          </a:xfrm>
        </p:spPr>
        <p:txBody>
          <a:bodyPr/>
          <a:lstStyle/>
          <a:p>
            <a:pPr algn="just">
              <a:spcBef>
                <a:spcPts val="200"/>
              </a:spcBef>
              <a:spcAft>
                <a:spcPts val="200"/>
              </a:spcAft>
            </a:pPr>
            <a:r>
              <a:rPr lang="en-US" sz="1000">
                <a:solidFill>
                  <a:srgbClr val="000000"/>
                </a:solidFill>
              </a:rPr>
              <a:t>IFRS S1 requires disclosures about </a:t>
            </a:r>
            <a:r>
              <a:rPr lang="en-US" sz="1000" b="1">
                <a:solidFill>
                  <a:srgbClr val="000000"/>
                </a:solidFill>
              </a:rPr>
              <a:t>governance</a:t>
            </a:r>
            <a:r>
              <a:rPr lang="en-US" sz="1000">
                <a:solidFill>
                  <a:srgbClr val="000000"/>
                </a:solidFill>
              </a:rPr>
              <a:t>, </a:t>
            </a:r>
            <a:r>
              <a:rPr lang="en-US" sz="1000" b="1">
                <a:solidFill>
                  <a:srgbClr val="000000"/>
                </a:solidFill>
              </a:rPr>
              <a:t>strategy</a:t>
            </a:r>
            <a:r>
              <a:rPr lang="en-US" sz="1000">
                <a:solidFill>
                  <a:srgbClr val="000000"/>
                </a:solidFill>
              </a:rPr>
              <a:t>, </a:t>
            </a:r>
            <a:r>
              <a:rPr lang="en-US" sz="1000" b="1">
                <a:solidFill>
                  <a:srgbClr val="000000"/>
                </a:solidFill>
              </a:rPr>
              <a:t>risk management</a:t>
            </a:r>
            <a:r>
              <a:rPr lang="en-US" sz="1000">
                <a:solidFill>
                  <a:srgbClr val="000000"/>
                </a:solidFill>
              </a:rPr>
              <a:t>, </a:t>
            </a:r>
            <a:r>
              <a:rPr lang="en-US" sz="1000" b="1">
                <a:solidFill>
                  <a:srgbClr val="000000"/>
                </a:solidFill>
              </a:rPr>
              <a:t>metrics and targets</a:t>
            </a:r>
            <a:r>
              <a:rPr lang="en-US" sz="1000">
                <a:solidFill>
                  <a:srgbClr val="000000"/>
                </a:solidFill>
              </a:rPr>
              <a:t> related to sustainability-related risks and opportunities. These core content areas are consistent with TCFD recommendations—extending the structure of the recommendations to sustainability‑related risks and opportunities beyond climate.</a:t>
            </a:r>
            <a:endParaRPr lang="en-US" sz="1000"/>
          </a:p>
          <a:p>
            <a:pPr algn="just">
              <a:spcBef>
                <a:spcPts val="200"/>
              </a:spcBef>
              <a:spcAft>
                <a:spcPts val="200"/>
              </a:spcAft>
            </a:pPr>
            <a:r>
              <a:rPr lang="en-US" sz="1000">
                <a:solidFill>
                  <a:srgbClr val="000000"/>
                </a:solidFill>
              </a:rPr>
              <a:t>Governance covers information that enables investors to understand the governance processes, controls and procedures a company uses to monitor, manage and oversee sustainability‑related risks and opportunities.</a:t>
            </a:r>
          </a:p>
          <a:p>
            <a:pPr algn="just">
              <a:spcBef>
                <a:spcPts val="200"/>
              </a:spcBef>
              <a:spcAft>
                <a:spcPts val="200"/>
              </a:spcAft>
            </a:pPr>
            <a:r>
              <a:rPr lang="en-US" sz="1000">
                <a:solidFill>
                  <a:srgbClr val="000000"/>
                </a:solidFill>
              </a:rPr>
              <a:t>Strategy covers information that enables investors to understand a company’s strategy for managing sustainability-related risks and opportunities. </a:t>
            </a:r>
            <a:endParaRPr lang="en-US" sz="1000">
              <a:solidFill>
                <a:srgbClr val="000000"/>
              </a:solidFill>
              <a:ea typeface="Calibri" panose="020F0502020204030204"/>
              <a:cs typeface="Calibri" panose="020F0502020204030204"/>
            </a:endParaRPr>
          </a:p>
          <a:p>
            <a:pPr algn="just">
              <a:spcBef>
                <a:spcPts val="200"/>
              </a:spcBef>
              <a:spcAft>
                <a:spcPts val="200"/>
              </a:spcAft>
            </a:pPr>
            <a:r>
              <a:rPr lang="en-US" sz="1000">
                <a:solidFill>
                  <a:srgbClr val="000000"/>
                </a:solidFill>
              </a:rPr>
              <a:t>Risk management covers information that enables investors to understand a company’s processes to identify, assess, prioritise and monitor sustainability‑related risks and opportunities.</a:t>
            </a:r>
            <a:endParaRPr lang="en-US" sz="1000">
              <a:solidFill>
                <a:srgbClr val="000000"/>
              </a:solidFill>
              <a:ea typeface="Calibri"/>
              <a:cs typeface="Calibri"/>
            </a:endParaRPr>
          </a:p>
          <a:p>
            <a:pPr algn="just">
              <a:spcBef>
                <a:spcPts val="200"/>
              </a:spcBef>
              <a:spcAft>
                <a:spcPts val="200"/>
              </a:spcAft>
            </a:pPr>
            <a:r>
              <a:rPr lang="en-US" sz="1000">
                <a:solidFill>
                  <a:srgbClr val="000000"/>
                </a:solidFill>
              </a:rPr>
              <a:t>Metrics and targets covers information that enables investors to understand a company’s performance in relation to its sustainability-related risks and opportunities. This includes progress towards any targets the company has set, or any targets it is required to meet by law or regulation. </a:t>
            </a:r>
            <a:endParaRPr lang="en-US" sz="1000">
              <a:ea typeface="Calibri"/>
              <a:cs typeface="Calibri"/>
            </a:endParaRPr>
          </a:p>
          <a:p>
            <a:pPr algn="just">
              <a:spcBef>
                <a:spcPts val="200"/>
              </a:spcBef>
              <a:spcAft>
                <a:spcPts val="200"/>
              </a:spcAft>
            </a:pPr>
            <a:endParaRPr lang="en-US" sz="1000">
              <a:solidFill>
                <a:srgbClr val="000000"/>
              </a:solidFill>
            </a:endParaRPr>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7F18D8-6F7A-A34C-9602-C38B02F3D35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29434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19100" y="4777224"/>
            <a:ext cx="5954713" cy="4649852"/>
          </a:xfrm>
        </p:spPr>
        <p:txBody>
          <a:bodyPr/>
          <a:lstStyle/>
          <a:p>
            <a:pPr algn="just">
              <a:spcBef>
                <a:spcPts val="200"/>
              </a:spcBef>
              <a:spcAft>
                <a:spcPts val="200"/>
              </a:spcAft>
            </a:pPr>
            <a:r>
              <a:rPr lang="en-US" sz="1000">
                <a:cs typeface="Calibri"/>
              </a:rPr>
              <a:t>IFRS S1 asks a company to provide material information on all sustainability risks and opportunities that could reasonably be expected to affect its prospects, whereas IFRS S2 sets out the requirements for climate-related disclosures.</a:t>
            </a:r>
          </a:p>
          <a:p>
            <a:pPr algn="just">
              <a:spcBef>
                <a:spcPts val="200"/>
              </a:spcBef>
              <a:spcAft>
                <a:spcPts val="200"/>
              </a:spcAft>
              <a:defRPr/>
            </a:pPr>
            <a:r>
              <a:rPr lang="en-US" sz="1000">
                <a:cs typeface="Calibri"/>
              </a:rPr>
              <a:t>So, what about risks and opportunities other than those relating to climate? IFRS S1 directs companies to sources of guidance which support the identification of risks and opportunities and disclosure of information about them.</a:t>
            </a:r>
          </a:p>
          <a:p>
            <a:pPr marL="0" marR="0" algn="just">
              <a:spcBef>
                <a:spcPts val="200"/>
              </a:spcBef>
              <a:spcAft>
                <a:spcPts val="200"/>
              </a:spcAft>
            </a:pPr>
            <a:r>
              <a:rPr lang="en-US" sz="1000">
                <a:effectLst/>
                <a:ea typeface="Calibri"/>
                <a:cs typeface="Calibri"/>
              </a:rPr>
              <a:t>First, when identifying which sustainability risks and opportunities to report on beyond climate, </a:t>
            </a:r>
            <a:r>
              <a:rPr lang="en-US" sz="1000">
                <a:ea typeface="Calibri"/>
                <a:cs typeface="Calibri"/>
              </a:rPr>
              <a:t>IFRS S1</a:t>
            </a:r>
            <a:r>
              <a:rPr lang="en-US" sz="1000">
                <a:effectLst/>
                <a:ea typeface="Calibri"/>
                <a:cs typeface="Calibri"/>
              </a:rPr>
              <a:t> says that consideration must be given to the SASB Standards.</a:t>
            </a:r>
            <a:r>
              <a:rPr lang="en-US" sz="1000">
                <a:ea typeface="Calibri"/>
                <a:cs typeface="Calibri"/>
              </a:rPr>
              <a:t> </a:t>
            </a:r>
            <a:r>
              <a:rPr lang="en-US" sz="1000">
                <a:effectLst/>
                <a:ea typeface="Calibri"/>
                <a:cs typeface="Calibri"/>
              </a:rPr>
              <a:t>In addition, companies may consider other materials -specifically the CDSB Framework Application Guidance for Water- and Biodiversity-related Disclosures, industry practice, and materials of other investor-focused standard setters.</a:t>
            </a:r>
            <a:r>
              <a:rPr lang="en-US" sz="1000">
                <a:ea typeface="Calibri"/>
                <a:cs typeface="Calibri"/>
              </a:rPr>
              <a:t> </a:t>
            </a:r>
            <a:endParaRPr lang="en-US" sz="1000">
              <a:effectLst/>
              <a:ea typeface="Calibri"/>
              <a:cs typeface="Calibri"/>
            </a:endParaRPr>
          </a:p>
          <a:p>
            <a:pPr algn="just">
              <a:spcBef>
                <a:spcPts val="200"/>
              </a:spcBef>
              <a:spcAft>
                <a:spcPts val="200"/>
              </a:spcAft>
            </a:pPr>
            <a:r>
              <a:rPr lang="en-US" sz="1000">
                <a:effectLst/>
                <a:ea typeface="Calibri"/>
                <a:cs typeface="Calibri"/>
              </a:rPr>
              <a:t>Then, after a company has identified the sustainability-related risks and opportunities to provide information about, IFRS S1 supports companies in identifying the information to disclose.</a:t>
            </a:r>
          </a:p>
          <a:p>
            <a:pPr algn="just">
              <a:spcBef>
                <a:spcPts val="200"/>
              </a:spcBef>
              <a:spcAft>
                <a:spcPts val="200"/>
              </a:spcAft>
            </a:pPr>
            <a:r>
              <a:rPr lang="en-US" sz="1000">
                <a:effectLst/>
                <a:ea typeface="Calibri"/>
                <a:cs typeface="Calibri"/>
              </a:rPr>
              <a:t>Here </a:t>
            </a:r>
            <a:r>
              <a:rPr lang="en-US" sz="1000">
                <a:ea typeface="Calibri"/>
                <a:cs typeface="Calibri"/>
              </a:rPr>
              <a:t>IFRS </a:t>
            </a:r>
            <a:r>
              <a:rPr lang="en-US" sz="1000">
                <a:effectLst/>
                <a:ea typeface="Calibri"/>
                <a:cs typeface="Calibri"/>
              </a:rPr>
              <a:t>S1 says again a company must consider the SASB Standards.</a:t>
            </a:r>
            <a:r>
              <a:rPr lang="en-US" sz="1000">
                <a:ea typeface="Calibri"/>
                <a:cs typeface="Calibri"/>
              </a:rPr>
              <a:t> </a:t>
            </a:r>
            <a:r>
              <a:rPr lang="en-US" sz="1000">
                <a:effectLst/>
                <a:ea typeface="Calibri"/>
                <a:cs typeface="Calibri"/>
              </a:rPr>
              <a:t>In addition, a company may consider, to the extent that it meets investors’ information needs, the aforementioned CDSB Framework Application Guidance, industry practice, materials of other investor-focused standard setters, as well as the GRI Standards and the European Sustainability Reporting Standards.</a:t>
            </a:r>
            <a:r>
              <a:rPr lang="en-US" sz="1000">
                <a:ea typeface="Calibri"/>
                <a:cs typeface="Calibri"/>
              </a:rPr>
              <a:t> </a:t>
            </a:r>
            <a:endParaRPr lang="en-US" sz="1000">
              <a:effectLst/>
              <a:ea typeface="Calibri"/>
              <a:cs typeface="Calibri"/>
            </a:endParaRPr>
          </a:p>
          <a:p>
            <a:pPr marL="0" marR="0" algn="just">
              <a:spcBef>
                <a:spcPts val="200"/>
              </a:spcBef>
              <a:spcAft>
                <a:spcPts val="200"/>
              </a:spcAft>
            </a:pPr>
            <a:r>
              <a:rPr lang="en-US" sz="1000">
                <a:effectLst/>
                <a:ea typeface="Calibri"/>
                <a:cs typeface="Calibri"/>
              </a:rPr>
              <a:t>In summary, IFRS S1 provides guidance from day one, to facilitate reporting on all sustainability risks and opportunities that matter to investors.</a:t>
            </a:r>
          </a:p>
          <a:p>
            <a:pPr algn="just">
              <a:spcBef>
                <a:spcPts val="200"/>
              </a:spcBef>
              <a:spcAft>
                <a:spcPts val="200"/>
              </a:spcAft>
            </a:pPr>
            <a:endParaRPr lang="en-GB" sz="1000"/>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7F18D8-6F7A-A34C-9602-C38B02F3D35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133788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19099" y="4776430"/>
            <a:ext cx="5954713" cy="4570769"/>
          </a:xfrm>
        </p:spPr>
        <p:txBody>
          <a:bodyPr/>
          <a:lstStyle/>
          <a:p>
            <a:pPr algn="just">
              <a:spcBef>
                <a:spcPts val="200"/>
              </a:spcBef>
              <a:spcAft>
                <a:spcPts val="200"/>
              </a:spcAft>
            </a:pPr>
            <a:r>
              <a:rPr lang="en-US" sz="1000">
                <a:ea typeface="Calibri"/>
                <a:cs typeface="Calibri"/>
              </a:rPr>
              <a:t>Now that I've covered the core content of IFRS S1, I'll move on to the ISSB's other Standard – IFRS S2 </a:t>
            </a:r>
            <a:r>
              <a:rPr lang="en-US" sz="1000" i="1">
                <a:ea typeface="Calibri"/>
                <a:cs typeface="Calibri"/>
              </a:rPr>
              <a:t>Climate-related Disclosures</a:t>
            </a:r>
            <a:r>
              <a:rPr lang="en-US" sz="1000">
                <a:ea typeface="Calibri"/>
                <a:cs typeface="Calibri"/>
              </a:rPr>
              <a:t>.</a:t>
            </a:r>
          </a:p>
        </p:txBody>
      </p:sp>
      <p:sp>
        <p:nvSpPr>
          <p:cNvPr id="4" name="Slide Number Placeholder 3"/>
          <p:cNvSpPr>
            <a:spLocks noGrp="1"/>
          </p:cNvSpPr>
          <p:nvPr>
            <p:ph type="sldNum" sz="quarter" idx="5"/>
          </p:nvPr>
        </p:nvSpPr>
        <p:spPr/>
        <p:txBody>
          <a:bodyPr/>
          <a:lstStyle/>
          <a:p>
            <a:fld id="{FE868821-A033-49E9-98A0-3E85B8B8C89A}" type="slidenum">
              <a:rPr lang="en-GB" smtClean="0"/>
              <a:t>17</a:t>
            </a:fld>
            <a:endParaRPr lang="en-GB"/>
          </a:p>
        </p:txBody>
      </p:sp>
    </p:spTree>
    <p:extLst>
      <p:ext uri="{BB962C8B-B14F-4D97-AF65-F5344CB8AC3E}">
        <p14:creationId xmlns:p14="http://schemas.microsoft.com/office/powerpoint/2010/main" val="3664316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19099" y="4776431"/>
            <a:ext cx="5954713" cy="3907988"/>
          </a:xfrm>
        </p:spPr>
        <p:txBody>
          <a:bodyPr/>
          <a:lstStyle/>
          <a:p>
            <a:pPr algn="just">
              <a:spcBef>
                <a:spcPts val="200"/>
              </a:spcBef>
              <a:spcAft>
                <a:spcPts val="200"/>
              </a:spcAft>
            </a:pPr>
            <a:r>
              <a:rPr lang="en-GB" sz="1000"/>
              <a:t>IFRS S2 fully incorporates the TCFD recommendations, requiring companies to disclose information about climate-related risks and opportunities, building on the requirements in IFRS S1. </a:t>
            </a:r>
            <a:endParaRPr lang="en-US" sz="1000"/>
          </a:p>
          <a:p>
            <a:pPr algn="just">
              <a:spcBef>
                <a:spcPts val="200"/>
              </a:spcBef>
              <a:spcAft>
                <a:spcPts val="200"/>
              </a:spcAft>
            </a:pPr>
            <a:r>
              <a:rPr lang="en-GB" sz="1000"/>
              <a:t>This includes cross-industry and industry-specific information necessary for investors to understand the impact of climate on a company's performance and prospects.</a:t>
            </a:r>
            <a:endParaRPr lang="en-GB" sz="1000">
              <a:ea typeface="Calibri" panose="020F0502020204030204"/>
              <a:cs typeface="Calibri" panose="020F0502020204030204"/>
            </a:endParaRPr>
          </a:p>
          <a:p>
            <a:pPr algn="just">
              <a:spcBef>
                <a:spcPts val="200"/>
              </a:spcBef>
              <a:spcAft>
                <a:spcPts val="200"/>
              </a:spcAft>
            </a:pPr>
            <a:r>
              <a:rPr lang="en-GB" sz="1000"/>
              <a:t>Climate-related risks include both </a:t>
            </a:r>
            <a:r>
              <a:rPr lang="en-GB" sz="1000" b="1"/>
              <a:t>physical risks</a:t>
            </a:r>
            <a:r>
              <a:rPr lang="en-GB" sz="1000"/>
              <a:t>, such as those resulting from increased severity of extreme weather and </a:t>
            </a:r>
            <a:r>
              <a:rPr lang="en-GB" sz="1000" b="1"/>
              <a:t>transition risks</a:t>
            </a:r>
            <a:r>
              <a:rPr lang="en-GB" sz="1000"/>
              <a:t>, such as those associated with policy action and changes in technology that can affect how a company can run its business.</a:t>
            </a:r>
            <a:endParaRPr lang="en-GB" sz="1000">
              <a:ea typeface="Calibri" panose="020F0502020204030204"/>
              <a:cs typeface="Calibri" panose="020F0502020204030204"/>
            </a:endParaRPr>
          </a:p>
          <a:p>
            <a:pPr algn="just">
              <a:spcBef>
                <a:spcPts val="200"/>
              </a:spcBef>
              <a:spcAft>
                <a:spcPts val="200"/>
              </a:spcAft>
            </a:pPr>
            <a:r>
              <a:rPr lang="en-GB" sz="1000"/>
              <a:t>Climate-related </a:t>
            </a:r>
            <a:r>
              <a:rPr lang="en-GB" sz="1000" b="1"/>
              <a:t>opportunities </a:t>
            </a:r>
            <a:r>
              <a:rPr lang="en-GB" sz="1000"/>
              <a:t>refers to the potential positive effects arising from climate change for a company. </a:t>
            </a:r>
            <a:endParaRPr lang="en-GB" sz="1000">
              <a:cs typeface="Calibri"/>
            </a:endParaRPr>
          </a:p>
          <a:p>
            <a:pPr algn="just">
              <a:spcBef>
                <a:spcPts val="200"/>
              </a:spcBef>
              <a:spcAft>
                <a:spcPts val="200"/>
              </a:spcAft>
            </a:pPr>
            <a:endParaRPr lang="en-GB" sz="1000">
              <a:ea typeface="Calibri"/>
              <a:cs typeface="Calibri"/>
            </a:endParaRPr>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7F18D8-6F7A-A34C-9602-C38B02F3D35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49992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19100" y="4776431"/>
            <a:ext cx="5954712" cy="3907988"/>
          </a:xfrm>
        </p:spPr>
        <p:txBody>
          <a:bodyPr/>
          <a:lstStyle/>
          <a:p>
            <a:pPr algn="just">
              <a:spcBef>
                <a:spcPts val="200"/>
              </a:spcBef>
              <a:spcAft>
                <a:spcPts val="200"/>
              </a:spcAft>
            </a:pPr>
            <a:r>
              <a:rPr lang="en-GB" sz="1000"/>
              <a:t>In applying IFRS S2, a company identifies and discloses material information about climate-related risks and opportunities. IFRS S1 helps companies work out how to do this. </a:t>
            </a:r>
          </a:p>
          <a:p>
            <a:pPr algn="just">
              <a:spcBef>
                <a:spcPts val="200"/>
              </a:spcBef>
              <a:spcAft>
                <a:spcPts val="200"/>
              </a:spcAft>
            </a:pPr>
            <a:r>
              <a:rPr lang="en-GB" sz="1000"/>
              <a:t>Investors need this information to understand how climate affects a company’s performance and prospects, including its response to - and strategy for managing - its climate-related risks and opportunities. This in turn includes its transition planning.</a:t>
            </a:r>
          </a:p>
          <a:p>
            <a:pPr algn="just">
              <a:spcBef>
                <a:spcPts val="200"/>
              </a:spcBef>
              <a:spcAft>
                <a:spcPts val="200"/>
              </a:spcAft>
            </a:pPr>
            <a:r>
              <a:rPr lang="en-GB" sz="1000"/>
              <a:t>Investors also use this information to evaluate the ability of the company to adapt its planning, business model and operations to climate-related risks and opportunities and to understand how climate risks manifest in its value chain.</a:t>
            </a:r>
            <a:endParaRPr lang="en-GB" sz="1000">
              <a:cs typeface="Calibri"/>
            </a:endParaRPr>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7F18D8-6F7A-A34C-9602-C38B02F3D35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9034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19100" y="4776430"/>
            <a:ext cx="5954712" cy="4650645"/>
          </a:xfrm>
        </p:spPr>
        <p:txBody>
          <a:bodyPr/>
          <a:lstStyle/>
          <a:p>
            <a:pPr algn="just">
              <a:spcBef>
                <a:spcPts val="200"/>
              </a:spcBef>
              <a:spcAft>
                <a:spcPts val="200"/>
              </a:spcAft>
            </a:pPr>
            <a:endParaRPr lang="en-US" sz="1000"/>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7F18D8-6F7A-A34C-9602-C38B02F3D35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11293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19099" y="4776431"/>
            <a:ext cx="5954713" cy="3907988"/>
          </a:xfrm>
        </p:spPr>
        <p:txBody>
          <a:bodyPr/>
          <a:lstStyle/>
          <a:p>
            <a:pPr algn="just">
              <a:spcBef>
                <a:spcPts val="200"/>
              </a:spcBef>
              <a:spcAft>
                <a:spcPts val="200"/>
              </a:spcAft>
            </a:pPr>
            <a:r>
              <a:rPr lang="en-GB" sz="1000"/>
              <a:t>IFRS S2 is required to be used with IFRS S1. This is because IFRS S1 sets out the way companies should approach reporting.</a:t>
            </a:r>
          </a:p>
          <a:p>
            <a:pPr algn="just">
              <a:spcBef>
                <a:spcPts val="200"/>
              </a:spcBef>
              <a:spcAft>
                <a:spcPts val="200"/>
              </a:spcAft>
            </a:pPr>
            <a:r>
              <a:rPr lang="en-GB" sz="1000"/>
              <a:t>For example, IFRS S1 establishes the key concepts, such as the need for connected information and how to think about the value chain.</a:t>
            </a:r>
          </a:p>
          <a:p>
            <a:pPr algn="just">
              <a:spcBef>
                <a:spcPts val="200"/>
              </a:spcBef>
              <a:spcAft>
                <a:spcPts val="200"/>
              </a:spcAft>
            </a:pPr>
            <a:r>
              <a:rPr lang="en-GB" sz="1000"/>
              <a:t>IFRS S1 provides important guidance on the assessment of materiality to be used when applying IFRS S2, which determines which particular disclosures a company needs to apply given its own circumstances.</a:t>
            </a:r>
          </a:p>
          <a:p>
            <a:pPr algn="just">
              <a:spcBef>
                <a:spcPts val="200"/>
              </a:spcBef>
              <a:spcAft>
                <a:spcPts val="200"/>
              </a:spcAft>
            </a:pPr>
            <a:r>
              <a:rPr lang="en-GB" sz="1000"/>
              <a:t>IFRS S1 sets out the qualitative characteristics of the information that has to be provided - for example that information needs to be relevant and representationally faithful.</a:t>
            </a:r>
          </a:p>
          <a:p>
            <a:pPr algn="just">
              <a:spcBef>
                <a:spcPts val="200"/>
              </a:spcBef>
              <a:spcAft>
                <a:spcPts val="200"/>
              </a:spcAft>
            </a:pPr>
            <a:r>
              <a:rPr lang="en-GB" sz="1000"/>
              <a:t>IFRS S1 also sets out the requirements about the reporting that has to be provided, such as that it needs to be provided at the same time as the financial statements and in the general purpose financial report with the financial statements.</a:t>
            </a:r>
          </a:p>
          <a:p>
            <a:pPr algn="just">
              <a:spcBef>
                <a:spcPts val="200"/>
              </a:spcBef>
              <a:spcAft>
                <a:spcPts val="200"/>
              </a:spcAft>
            </a:pPr>
            <a:r>
              <a:rPr lang="en-GB" sz="1000"/>
              <a:t>IFRS S1 also explains how to deal with things like changes in estimates and errors, provides relief from providing commercially sensitive information about opportunities and indicates when to disaggregate or aggregate information.</a:t>
            </a:r>
          </a:p>
          <a:p>
            <a:pPr algn="just">
              <a:spcBef>
                <a:spcPts val="200"/>
              </a:spcBef>
              <a:spcAft>
                <a:spcPts val="200"/>
              </a:spcAft>
            </a:pPr>
            <a:r>
              <a:rPr lang="en-GB" sz="1000"/>
              <a:t>So, for any of those aspects of reporting about climate, an entity needs to use IFRS S1. </a:t>
            </a:r>
          </a:p>
          <a:p>
            <a:pPr algn="just">
              <a:spcBef>
                <a:spcPts val="200"/>
              </a:spcBef>
              <a:spcAft>
                <a:spcPts val="200"/>
              </a:spcAft>
            </a:pPr>
            <a:endParaRPr lang="en-GB" sz="1000"/>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7F18D8-6F7A-A34C-9602-C38B02F3D35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167019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19101" y="4776431"/>
            <a:ext cx="5954712" cy="3907988"/>
          </a:xfrm>
        </p:spPr>
        <p:txBody>
          <a:bodyPr/>
          <a:lstStyle/>
          <a:p>
            <a:pPr algn="just">
              <a:spcBef>
                <a:spcPts val="200"/>
              </a:spcBef>
              <a:spcAft>
                <a:spcPts val="200"/>
              </a:spcAft>
            </a:pPr>
            <a:r>
              <a:rPr lang="en-GB" sz="1000" dirty="0">
                <a:solidFill>
                  <a:srgbClr val="000000"/>
                </a:solidFill>
              </a:rPr>
              <a:t>As in IFRS S1, IFRS S2 requires a company to disclose information about its </a:t>
            </a:r>
            <a:r>
              <a:rPr lang="en-GB" sz="1000" b="1" dirty="0">
                <a:solidFill>
                  <a:srgbClr val="000000"/>
                </a:solidFill>
              </a:rPr>
              <a:t>governance</a:t>
            </a:r>
            <a:r>
              <a:rPr lang="en-GB" sz="1000" dirty="0">
                <a:solidFill>
                  <a:srgbClr val="000000"/>
                </a:solidFill>
              </a:rPr>
              <a:t>, </a:t>
            </a:r>
            <a:r>
              <a:rPr lang="en-GB" sz="1000" b="1" dirty="0">
                <a:solidFill>
                  <a:srgbClr val="000000"/>
                </a:solidFill>
              </a:rPr>
              <a:t>strategy </a:t>
            </a:r>
            <a:r>
              <a:rPr lang="en-GB" sz="1000" dirty="0">
                <a:solidFill>
                  <a:srgbClr val="000000"/>
                </a:solidFill>
              </a:rPr>
              <a:t>and </a:t>
            </a:r>
            <a:r>
              <a:rPr lang="en-GB" sz="1000" b="1" dirty="0">
                <a:solidFill>
                  <a:srgbClr val="000000"/>
                </a:solidFill>
              </a:rPr>
              <a:t>risk management</a:t>
            </a:r>
            <a:r>
              <a:rPr lang="en-GB" sz="1000" dirty="0">
                <a:solidFill>
                  <a:srgbClr val="000000"/>
                </a:solidFill>
              </a:rPr>
              <a:t>, as well as </a:t>
            </a:r>
            <a:r>
              <a:rPr lang="en-GB" sz="1000" b="1" dirty="0">
                <a:solidFill>
                  <a:srgbClr val="000000"/>
                </a:solidFill>
              </a:rPr>
              <a:t>metrics and targets</a:t>
            </a:r>
            <a:r>
              <a:rPr lang="en-GB" sz="1000" dirty="0">
                <a:solidFill>
                  <a:srgbClr val="000000"/>
                </a:solidFill>
              </a:rPr>
              <a:t>, but this time specifically in relation to its climate‑related risks and opportunities.</a:t>
            </a:r>
            <a:endParaRPr lang="en-US" sz="1000" dirty="0"/>
          </a:p>
          <a:p>
            <a:pPr algn="just">
              <a:spcBef>
                <a:spcPts val="200"/>
              </a:spcBef>
              <a:spcAft>
                <a:spcPts val="200"/>
              </a:spcAft>
            </a:pPr>
            <a:r>
              <a:rPr lang="en-GB" sz="1000" dirty="0">
                <a:solidFill>
                  <a:srgbClr val="000000"/>
                </a:solidFill>
              </a:rPr>
              <a:t>In IFRS S2 some of the key requirements are found within strategy, and metrics and targets, including climate targets and how climate-related risks and opportunities influence a company’s strategy and decision-making.</a:t>
            </a:r>
            <a:endParaRPr lang="en-US" sz="1000" dirty="0">
              <a:solidFill>
                <a:srgbClr val="000000"/>
              </a:solidFill>
              <a:cs typeface="Calibri"/>
            </a:endParaRPr>
          </a:p>
          <a:p>
            <a:pPr algn="just">
              <a:spcBef>
                <a:spcPts val="200"/>
              </a:spcBef>
              <a:spcAft>
                <a:spcPts val="200"/>
              </a:spcAft>
            </a:pPr>
            <a:r>
              <a:rPr lang="en-GB" sz="1000" dirty="0"/>
              <a:t>Companies must disclose their responses to these risks and opportunities, including changes in business models and plans to transition to a lower-carbon economy.</a:t>
            </a:r>
            <a:endParaRPr lang="en-US" sz="1000" dirty="0">
              <a:cs typeface="Calibri" panose="020F0502020204030204"/>
            </a:endParaRPr>
          </a:p>
          <a:p>
            <a:pPr algn="just">
              <a:spcBef>
                <a:spcPts val="200"/>
              </a:spcBef>
              <a:spcAft>
                <a:spcPts val="200"/>
              </a:spcAft>
            </a:pPr>
            <a:r>
              <a:rPr lang="en-GB" sz="1000" dirty="0"/>
              <a:t>Companies are also required to disclose the current and anticipated effects of climate-related risks and opportunities on their financial performance, financial position and cash flows. </a:t>
            </a:r>
          </a:p>
          <a:p>
            <a:pPr algn="just">
              <a:spcBef>
                <a:spcPts val="200"/>
              </a:spcBef>
              <a:spcAft>
                <a:spcPts val="200"/>
              </a:spcAft>
            </a:pPr>
            <a:r>
              <a:rPr lang="en-GB" sz="1000" dirty="0"/>
              <a:t>They are also asked for an assessment of their climate resilience, using climate-related scenarios. </a:t>
            </a:r>
            <a:endParaRPr lang="en-GB" sz="1000" dirty="0">
              <a:cs typeface="Calibri" panose="020F0502020204030204"/>
            </a:endParaRPr>
          </a:p>
          <a:p>
            <a:pPr algn="just">
              <a:spcBef>
                <a:spcPts val="200"/>
              </a:spcBef>
              <a:spcAft>
                <a:spcPts val="200"/>
              </a:spcAft>
            </a:pPr>
            <a:r>
              <a:rPr lang="en-GB" sz="1000" dirty="0"/>
              <a:t>Finally, IFRS S2 asks that information be provided about climate targets that a company has set – such as its greenhouse gas emissions targets and how it plans to achieve them. </a:t>
            </a:r>
            <a:endParaRPr lang="en-GB" sz="1000" dirty="0">
              <a:cs typeface="Calibri" panose="020F0502020204030204"/>
            </a:endParaRPr>
          </a:p>
          <a:p>
            <a:pPr algn="just">
              <a:spcBef>
                <a:spcPts val="200"/>
              </a:spcBef>
              <a:spcAft>
                <a:spcPts val="200"/>
              </a:spcAft>
            </a:pPr>
            <a:r>
              <a:rPr lang="en-GB" sz="1000" dirty="0">
                <a:cs typeface="Calibri" panose="020F0502020204030204"/>
              </a:rPr>
              <a:t>This includes </a:t>
            </a:r>
            <a:r>
              <a:rPr lang="en-GB" sz="1000" dirty="0"/>
              <a:t>disclosure of a company’s Scope 1, 2 and 3 GHG </a:t>
            </a:r>
            <a:r>
              <a:rPr lang="en-GB" sz="1000" dirty="0">
                <a:solidFill>
                  <a:srgbClr val="000000"/>
                </a:solidFill>
              </a:rPr>
              <a:t>emissions, for which IFRS S2 provides associated guidance.</a:t>
            </a:r>
          </a:p>
          <a:p>
            <a:pPr algn="just">
              <a:spcBef>
                <a:spcPts val="200"/>
              </a:spcBef>
              <a:spcAft>
                <a:spcPts val="200"/>
              </a:spcAft>
            </a:pPr>
            <a:r>
              <a:rPr lang="en-GB" sz="1000" dirty="0">
                <a:cs typeface="Calibri" panose="020F0502020204030204"/>
              </a:rPr>
              <a:t>IFRS S2 also requires </a:t>
            </a:r>
            <a:r>
              <a:rPr lang="en-GB" sz="1000" dirty="0"/>
              <a:t>industry-based metrics that are associated with common business models and activities in a particular industry, as well as disclosure of any climate-related targets the company has set or is required to set by law or regulation.</a:t>
            </a:r>
            <a:endParaRPr lang="en-GB" sz="1000" dirty="0">
              <a:cs typeface="Calibri" panose="020F0502020204030204"/>
            </a:endParaRPr>
          </a:p>
          <a:p>
            <a:pPr algn="just">
              <a:spcBef>
                <a:spcPts val="200"/>
              </a:spcBef>
              <a:spcAft>
                <a:spcPts val="200"/>
              </a:spcAft>
            </a:pPr>
            <a:endParaRPr lang="en-GB" sz="1000" dirty="0">
              <a:cs typeface="Calibri" panose="020F0502020204030204"/>
            </a:endParaRPr>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7F18D8-6F7A-A34C-9602-C38B02F3D35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90320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19100" y="4777224"/>
            <a:ext cx="5954713" cy="3907988"/>
          </a:xfrm>
        </p:spPr>
        <p:txBody>
          <a:bodyPr/>
          <a:lstStyle/>
          <a:p>
            <a:pPr algn="just" rtl="0" fontAlgn="base">
              <a:spcBef>
                <a:spcPts val="200"/>
              </a:spcBef>
              <a:spcAft>
                <a:spcPts val="200"/>
              </a:spcAft>
            </a:pPr>
            <a:r>
              <a:rPr lang="en-GB" sz="1000" b="0" i="0" u="none" strike="noStrike">
                <a:solidFill>
                  <a:srgbClr val="000000"/>
                </a:solidFill>
                <a:effectLst/>
              </a:rPr>
              <a:t>Climate change - and the uncertainties associated with it - can affect the resilience of a company’s strategy and business model.</a:t>
            </a:r>
          </a:p>
          <a:p>
            <a:pPr algn="just" rtl="0" fontAlgn="base">
              <a:spcBef>
                <a:spcPts val="200"/>
              </a:spcBef>
              <a:spcAft>
                <a:spcPts val="200"/>
              </a:spcAft>
            </a:pPr>
            <a:r>
              <a:rPr lang="en-GB" sz="1000" b="0" i="0" u="none" strike="noStrike">
                <a:solidFill>
                  <a:srgbClr val="000000"/>
                </a:solidFill>
                <a:effectLst/>
              </a:rPr>
              <a:t>To help investors understand </a:t>
            </a:r>
            <a:r>
              <a:rPr lang="en-GB" sz="1000" b="0" i="0" u="none">
                <a:effectLst/>
              </a:rPr>
              <a:t>its climate resilience, IFRS S2 requires a company </a:t>
            </a:r>
            <a:r>
              <a:rPr lang="en-GB" sz="1000" b="0" i="0" u="none" strike="noStrike">
                <a:solidFill>
                  <a:srgbClr val="000000"/>
                </a:solidFill>
                <a:effectLst/>
              </a:rPr>
              <a:t>to disclose information about the implications of climate change for its strategy and business model, and its financial and operational capacity to adjust or adapt over the short, medium and long term.</a:t>
            </a:r>
            <a:r>
              <a:rPr lang="en-US" sz="1000" b="0" i="0">
                <a:solidFill>
                  <a:srgbClr val="444444"/>
                </a:solidFill>
                <a:effectLst/>
              </a:rPr>
              <a:t>​</a:t>
            </a:r>
          </a:p>
          <a:p>
            <a:pPr algn="just" rtl="0" fontAlgn="base">
              <a:spcBef>
                <a:spcPts val="200"/>
              </a:spcBef>
              <a:spcAft>
                <a:spcPts val="200"/>
              </a:spcAft>
            </a:pPr>
            <a:r>
              <a:rPr lang="en-GB" sz="1000" b="0" i="0">
                <a:solidFill>
                  <a:srgbClr val="444444"/>
                </a:solidFill>
                <a:effectLst/>
              </a:rPr>
              <a:t>​</a:t>
            </a:r>
            <a:r>
              <a:rPr lang="en-GB" sz="1000" b="0" i="0" u="none" strike="noStrike">
                <a:solidFill>
                  <a:srgbClr val="000000"/>
                </a:solidFill>
                <a:effectLst/>
              </a:rPr>
              <a:t>All companies are required to use climate‑related scenario analysis to inform their disclosures about their resilience to climate change.</a:t>
            </a:r>
          </a:p>
          <a:p>
            <a:pPr algn="just" rtl="0" fontAlgn="base">
              <a:spcBef>
                <a:spcPts val="200"/>
              </a:spcBef>
              <a:spcAft>
                <a:spcPts val="200"/>
              </a:spcAft>
            </a:pPr>
            <a:r>
              <a:rPr lang="en-GB" sz="1000" b="0" i="0" u="none" strike="noStrike">
                <a:solidFill>
                  <a:srgbClr val="000000"/>
                </a:solidFill>
                <a:effectLst/>
              </a:rPr>
              <a:t>IFRS S2 does not specify which scenarios a company should use in its analysis, but it does require the company to use relevant scenarios and provide information about the scenarios it has selected. It also requires the company t</a:t>
            </a:r>
            <a:r>
              <a:rPr lang="en-US" sz="1000" b="0" i="0">
                <a:solidFill>
                  <a:srgbClr val="444444"/>
                </a:solidFill>
                <a:effectLst/>
              </a:rPr>
              <a:t>o </a:t>
            </a:r>
            <a:r>
              <a:rPr lang="en-GB" sz="1000" b="0" i="0" u="none" strike="noStrike">
                <a:solidFill>
                  <a:srgbClr val="000000"/>
                </a:solidFill>
                <a:effectLst/>
              </a:rPr>
              <a:t>provide information about other relevant assumptions it has used in the scenario analysis.</a:t>
            </a:r>
            <a:endParaRPr lang="en-US" sz="1000" b="0" i="0">
              <a:solidFill>
                <a:srgbClr val="444444"/>
              </a:solidFill>
              <a:effectLst/>
            </a:endParaRP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5E7F18D8-6F7A-A34C-9602-C38B02F3D35C}" type="slidenum">
              <a:rPr lang="en-US" smtClean="0"/>
              <a:t>22</a:t>
            </a:fld>
            <a:endParaRPr lang="en-US"/>
          </a:p>
        </p:txBody>
      </p:sp>
    </p:spTree>
    <p:extLst>
      <p:ext uri="{BB962C8B-B14F-4D97-AF65-F5344CB8AC3E}">
        <p14:creationId xmlns:p14="http://schemas.microsoft.com/office/powerpoint/2010/main" val="19008357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19100" y="4793850"/>
            <a:ext cx="5954713" cy="4633226"/>
          </a:xfrm>
        </p:spPr>
        <p:txBody>
          <a:bodyPr/>
          <a:lstStyle/>
          <a:p>
            <a:pPr algn="just">
              <a:spcBef>
                <a:spcPts val="200"/>
              </a:spcBef>
              <a:spcAft>
                <a:spcPts val="200"/>
              </a:spcAft>
              <a:defRPr/>
            </a:pPr>
            <a:r>
              <a:rPr lang="en-GB" sz="1000">
                <a:cs typeface="Arial"/>
              </a:rPr>
              <a:t>IFRS S2 contains guidance to ensure the requirement to undertake scenario analysis to support resilience disclosures is proportionate. </a:t>
            </a:r>
          </a:p>
          <a:p>
            <a:pPr algn="just">
              <a:spcBef>
                <a:spcPts val="200"/>
              </a:spcBef>
              <a:spcAft>
                <a:spcPts val="200"/>
              </a:spcAft>
              <a:defRPr/>
            </a:pPr>
            <a:r>
              <a:rPr lang="en-GB" sz="1000">
                <a:cs typeface="Arial"/>
              </a:rPr>
              <a:t>This includes guidance on how a company is required to determine its approach to such scenario analysis.</a:t>
            </a:r>
          </a:p>
          <a:p>
            <a:pPr algn="just">
              <a:spcBef>
                <a:spcPts val="200"/>
              </a:spcBef>
              <a:spcAft>
                <a:spcPts val="200"/>
              </a:spcAft>
              <a:defRPr/>
            </a:pPr>
            <a:r>
              <a:rPr lang="en-GB" sz="1000">
                <a:cs typeface="Arial"/>
              </a:rPr>
              <a:t>Climate-related scenario analysis encompasses a range of practice, from qualitative scenario narratives to complex statistical modelling. Considering this, the ISSB decided to require a company to use an approach that is commensurate with the company’s circumstances. It also requires the company to use all reasonable and supportable information that is available to it at the reporting date without undue cost or effort. </a:t>
            </a:r>
          </a:p>
          <a:p>
            <a:pPr marL="0" marR="0" lvl="0" indent="0" algn="just" defTabSz="914400" rtl="0" eaLnBrk="1" fontAlgn="auto" latinLnBrk="0" hangingPunct="1">
              <a:spcBef>
                <a:spcPts val="200"/>
              </a:spcBef>
              <a:spcAft>
                <a:spcPts val="200"/>
              </a:spcAft>
              <a:buClrTx/>
              <a:buSzTx/>
              <a:buFont typeface="Arial" panose="020B0604020202020204" pitchFamily="34" charset="0"/>
              <a:buNone/>
              <a:tabLst/>
              <a:defRPr/>
            </a:pPr>
            <a:r>
              <a:rPr lang="en-GB" sz="1000">
                <a:cs typeface="Arial"/>
              </a:rPr>
              <a:t>To determine what approach is commensurate with its circumstances, the company is required to consider both its exposure to climate-related risks and opportunities – the greater the exposure, the greater the need for a sophisticated scenario analysis – and its skills, capabilities and resources available for the climate-related scenario analysis.</a:t>
            </a:r>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7F18D8-6F7A-A34C-9602-C38B02F3D35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28350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19100" y="4777224"/>
            <a:ext cx="5954713" cy="4649852"/>
          </a:xfrm>
        </p:spPr>
        <p:txBody>
          <a:bodyPr/>
          <a:lstStyle/>
          <a:p>
            <a:pPr algn="just">
              <a:spcBef>
                <a:spcPts val="200"/>
              </a:spcBef>
              <a:spcAft>
                <a:spcPts val="200"/>
              </a:spcAft>
              <a:defRPr/>
            </a:pPr>
            <a:r>
              <a:rPr lang="en-GB" sz="1000"/>
              <a:t>IFRS S2 requires a company to disclose its absolute Scope 1, Scope 2 and Scope 3 greenhouse gas emissions.</a:t>
            </a:r>
            <a:endParaRPr lang="en-US" sz="1000"/>
          </a:p>
          <a:p>
            <a:pPr algn="just">
              <a:spcBef>
                <a:spcPts val="200"/>
              </a:spcBef>
              <a:spcAft>
                <a:spcPts val="200"/>
              </a:spcAft>
              <a:defRPr/>
            </a:pPr>
            <a:r>
              <a:rPr lang="en-GB" sz="1000"/>
              <a:t>In other words, the Standard requires companies to disclose their direct and indirect emissions. The emissions must be measured in accordance with the GHG Protocol Corporate Standard unless a jurisdiction requires a company to use a different approach to measurement. </a:t>
            </a:r>
            <a:endParaRPr lang="en-GB" sz="1000">
              <a:cs typeface="Calibri"/>
            </a:endParaRPr>
          </a:p>
          <a:p>
            <a:pPr algn="just">
              <a:spcBef>
                <a:spcPts val="200"/>
              </a:spcBef>
              <a:spcAft>
                <a:spcPts val="200"/>
              </a:spcAft>
              <a:defRPr/>
            </a:pPr>
            <a:r>
              <a:rPr lang="en-GB" sz="1000"/>
              <a:t>Not all companies currently measure their emissions using the GHG Protocol Corporate Standard. If a company is using a different measurement method, it is permitted to use that method in its first year of applying IFRS S2. This is intended to assist companies when starting to use the Standards.</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5E7F18D8-6F7A-A34C-9602-C38B02F3D35C}" type="slidenum">
              <a:rPr lang="en-US" smtClean="0"/>
              <a:t>24</a:t>
            </a:fld>
            <a:endParaRPr lang="en-US"/>
          </a:p>
        </p:txBody>
      </p:sp>
    </p:spTree>
    <p:extLst>
      <p:ext uri="{BB962C8B-B14F-4D97-AF65-F5344CB8AC3E}">
        <p14:creationId xmlns:p14="http://schemas.microsoft.com/office/powerpoint/2010/main" val="20474804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19099" y="4776430"/>
            <a:ext cx="5954713" cy="4650645"/>
          </a:xfrm>
        </p:spPr>
        <p:txBody>
          <a:bodyPr/>
          <a:lstStyle/>
          <a:p>
            <a:pPr marL="0" indent="0" algn="just">
              <a:spcBef>
                <a:spcPts val="200"/>
              </a:spcBef>
              <a:spcAft>
                <a:spcPts val="200"/>
              </a:spcAft>
              <a:buNone/>
            </a:pPr>
            <a:r>
              <a:rPr lang="en-GB" sz="1000" dirty="0">
                <a:cs typeface="Arial"/>
              </a:rPr>
              <a:t>Industry-specific disclosure is useful because </a:t>
            </a:r>
            <a:r>
              <a:rPr lang="en-GB" sz="1000" b="0" dirty="0">
                <a:cs typeface="Arial"/>
              </a:rPr>
              <a:t>relevant sustainability-related issues vary by industry; </a:t>
            </a:r>
            <a:r>
              <a:rPr lang="en-GB" sz="1000" b="0" u="none" dirty="0">
                <a:cs typeface="Arial"/>
              </a:rPr>
              <a:t>because investors analyse companies and portfolios by industry and sector; because companies can focus on reporting that more closely fits their business; and because it reduces costs and minimises noise by focusing on the most relevant information.</a:t>
            </a:r>
          </a:p>
          <a:p>
            <a:pPr algn="just">
              <a:spcBef>
                <a:spcPts val="200"/>
              </a:spcBef>
              <a:spcAft>
                <a:spcPts val="200"/>
              </a:spcAft>
            </a:pPr>
            <a:r>
              <a:rPr lang="en-GB" sz="1000" dirty="0"/>
              <a:t>IFRS S2 requires companies to make industry-specific disclosures relevant to their business models and activities.</a:t>
            </a:r>
            <a:endParaRPr lang="en-US" sz="1000" dirty="0"/>
          </a:p>
          <a:p>
            <a:pPr algn="just">
              <a:spcBef>
                <a:spcPts val="200"/>
              </a:spcBef>
              <a:spcAft>
                <a:spcPts val="200"/>
              </a:spcAft>
            </a:pPr>
            <a:r>
              <a:rPr lang="en-GB" sz="1000" dirty="0"/>
              <a:t>To provide these disclosures, companies are required to refer to - and consider disclosure topics and associated industry-based metrics in - the Industry-based Guidance on Implementing IFRS S2. </a:t>
            </a:r>
          </a:p>
          <a:p>
            <a:pPr algn="just">
              <a:spcBef>
                <a:spcPts val="200"/>
              </a:spcBef>
              <a:spcAft>
                <a:spcPts val="200"/>
              </a:spcAft>
            </a:pPr>
            <a:r>
              <a:rPr lang="en-GB" sz="1000" dirty="0"/>
              <a:t>This guidance is based on the SASB Standards, with modifications to enhance their international applicability.</a:t>
            </a:r>
            <a:endParaRPr lang="en-GB" sz="1000" dirty="0">
              <a:cs typeface="Calibri"/>
            </a:endParaRPr>
          </a:p>
          <a:p>
            <a:pPr algn="just">
              <a:spcBef>
                <a:spcPts val="200"/>
              </a:spcBef>
              <a:spcAft>
                <a:spcPts val="200"/>
              </a:spcAft>
            </a:pPr>
            <a:r>
              <a:rPr lang="en-GB" sz="1000" dirty="0"/>
              <a:t>Disclosure topics identified in this guidance represent the climate-related risks and opportunities most likely to affect companies in a particular industry, and the associated metrics that are most likely to result in the disclosure of material information. </a:t>
            </a:r>
            <a:endParaRPr lang="en-GB" sz="1000" dirty="0">
              <a:cs typeface="Calibri" panose="020F0502020204030204"/>
            </a:endParaRPr>
          </a:p>
          <a:p>
            <a:pPr algn="just">
              <a:spcBef>
                <a:spcPts val="200"/>
              </a:spcBef>
              <a:spcAft>
                <a:spcPts val="200"/>
              </a:spcAft>
            </a:pPr>
            <a:endParaRPr lang="en-GB" sz="1000" dirty="0"/>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7F18D8-6F7A-A34C-9602-C38B02F3D35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83206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19100" y="4777224"/>
            <a:ext cx="5954713" cy="4649852"/>
          </a:xfrm>
        </p:spPr>
        <p:txBody>
          <a:bodyPr/>
          <a:lstStyle/>
          <a:p>
            <a:pPr algn="just">
              <a:spcBef>
                <a:spcPts val="200"/>
              </a:spcBef>
              <a:spcAft>
                <a:spcPts val="200"/>
              </a:spcAft>
            </a:pPr>
            <a:r>
              <a:rPr lang="en-US" sz="1000" b="0" i="0" u="none" strike="noStrike" baseline="0">
                <a:solidFill>
                  <a:srgbClr val="000000"/>
                </a:solidFill>
              </a:rPr>
              <a:t>The ISSB has sought to achieve a balance between the costs for companies in applying the requirements and ensuring investors are provided with consistent, comparable and verifiable information. </a:t>
            </a:r>
          </a:p>
          <a:p>
            <a:pPr marL="0" marR="0" lvl="0" indent="0" algn="just" defTabSz="914400" rtl="0" eaLnBrk="1" fontAlgn="auto" latinLnBrk="0" hangingPunct="1">
              <a:spcBef>
                <a:spcPts val="200"/>
              </a:spcBef>
              <a:spcAft>
                <a:spcPts val="200"/>
              </a:spcAft>
              <a:buClrTx/>
              <a:buSzTx/>
              <a:buFontTx/>
              <a:buNone/>
              <a:tabLst/>
              <a:defRPr/>
            </a:pPr>
            <a:r>
              <a:rPr lang="en-US" sz="1000">
                <a:ea typeface="Calibri"/>
                <a:cs typeface="Calibri"/>
              </a:rPr>
              <a:t>The ISSB has used mechanisms to support application which help to facilitate this.</a:t>
            </a:r>
          </a:p>
          <a:p>
            <a:pPr algn="just">
              <a:spcBef>
                <a:spcPts val="200"/>
              </a:spcBef>
              <a:spcAft>
                <a:spcPts val="200"/>
              </a:spcAft>
            </a:pPr>
            <a:r>
              <a:rPr lang="en-US" sz="1000" b="0" i="0" u="none" strike="noStrike" baseline="0">
                <a:solidFill>
                  <a:srgbClr val="000000"/>
                </a:solidFill>
              </a:rPr>
              <a:t>Where possible, the ISSB has used terminology and concepts that should be familiar to report preparers.</a:t>
            </a:r>
          </a:p>
          <a:p>
            <a:pPr algn="just">
              <a:spcBef>
                <a:spcPts val="200"/>
              </a:spcBef>
              <a:spcAft>
                <a:spcPts val="200"/>
              </a:spcAft>
            </a:pPr>
            <a:r>
              <a:rPr lang="en-US" sz="1000" b="0" i="0" u="none" strike="noStrike" baseline="0">
                <a:solidFill>
                  <a:srgbClr val="000000"/>
                </a:solidFill>
              </a:rPr>
              <a:t>The ISSB designed many requirements in IFRS S1 and IFRS S2 to be applied in a manner appropriate for a company’s circumstances—that is, the requirements are ‘proportionate’ to the range of capabilities and preparedness of companies around the world. </a:t>
            </a:r>
          </a:p>
          <a:p>
            <a:pPr algn="just">
              <a:spcBef>
                <a:spcPts val="200"/>
              </a:spcBef>
              <a:spcAft>
                <a:spcPts val="200"/>
              </a:spcAft>
            </a:pPr>
            <a:r>
              <a:rPr lang="en-US" sz="1000" b="0" i="0" u="none" strike="noStrike" baseline="0">
                <a:solidFill>
                  <a:srgbClr val="000000"/>
                </a:solidFill>
              </a:rPr>
              <a:t>The Standards also include guidance to help companies understand how to apply the Standards and refer to sources of guidance to assist companies in reporting on topics beyond climate.</a:t>
            </a:r>
          </a:p>
          <a:p>
            <a:pPr marL="0" marR="0" lvl="0" indent="0" algn="just" defTabSz="914400" rtl="0" eaLnBrk="1" fontAlgn="auto" latinLnBrk="0" hangingPunct="1">
              <a:spcBef>
                <a:spcPts val="200"/>
              </a:spcBef>
              <a:spcAft>
                <a:spcPts val="200"/>
              </a:spcAft>
              <a:buClrTx/>
              <a:buSzTx/>
              <a:buFontTx/>
              <a:buNone/>
              <a:tabLst/>
              <a:defRPr/>
            </a:pPr>
            <a:r>
              <a:rPr lang="en-US" sz="1000" b="0" i="0" u="none" strike="noStrike" baseline="0">
                <a:solidFill>
                  <a:srgbClr val="000000"/>
                </a:solidFill>
              </a:rPr>
              <a:t>The Standards also allow for temporary or permanent relief from some requirements, depending on a company’s circumstances.</a:t>
            </a:r>
          </a:p>
          <a:p>
            <a:pPr algn="just">
              <a:spcBef>
                <a:spcPts val="200"/>
              </a:spcBef>
              <a:spcAft>
                <a:spcPts val="200"/>
              </a:spcAft>
              <a:defRPr/>
            </a:pPr>
            <a:r>
              <a:rPr lang="en-US" sz="1000" b="0" i="0" u="none" strike="noStrike" baseline="0">
                <a:solidFill>
                  <a:srgbClr val="000000"/>
                </a:solidFill>
              </a:rPr>
              <a:t>For example, a company may provide </a:t>
            </a:r>
            <a:r>
              <a:rPr lang="en-US" sz="1000">
                <a:solidFill>
                  <a:srgbClr val="000000"/>
                </a:solidFill>
              </a:rPr>
              <a:t>qualitative rather than quantitative information about the anticipated financial effects of a sustainability-related risk or opportunity if it does not have the skills, capabilities or resources to provide quantitative information. </a:t>
            </a:r>
          </a:p>
          <a:p>
            <a:pPr algn="just">
              <a:spcBef>
                <a:spcPts val="200"/>
              </a:spcBef>
              <a:spcAft>
                <a:spcPts val="200"/>
              </a:spcAft>
            </a:pPr>
            <a:r>
              <a:rPr lang="en-GB" sz="1000"/>
              <a:t>The ISSB has also included transitional reliefs, which I’ll come onto next.</a:t>
            </a:r>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7F18D8-6F7A-A34C-9602-C38B02F3D35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65273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19100" y="4776430"/>
            <a:ext cx="5954712" cy="4650645"/>
          </a:xfrm>
        </p:spPr>
        <p:txBody>
          <a:bodyPr/>
          <a:lstStyle/>
          <a:p>
            <a:pPr algn="just">
              <a:spcBef>
                <a:spcPts val="200"/>
              </a:spcBef>
              <a:spcAft>
                <a:spcPts val="200"/>
              </a:spcAft>
            </a:pPr>
            <a:r>
              <a:rPr lang="en-GB" sz="1000" b="0"/>
              <a:t>To help companies transition to reporting under IFRS S1 and IFRS S2, the ISSB provides reliefs for the first year of application. </a:t>
            </a:r>
            <a:endParaRPr lang="en-US" sz="1000" b="0"/>
          </a:p>
          <a:p>
            <a:pPr algn="just">
              <a:spcBef>
                <a:spcPts val="200"/>
              </a:spcBef>
              <a:spcAft>
                <a:spcPts val="200"/>
              </a:spcAft>
            </a:pPr>
            <a:r>
              <a:rPr lang="en-GB" sz="1000" b="0"/>
              <a:t>These include that companies can limit disclosures to climate-related risks and opportunities and begin reporting on their other sustainability-related risks and opportunities in the second year they apply IFRS S1 and IFRS S2.</a:t>
            </a:r>
          </a:p>
          <a:p>
            <a:pPr algn="just">
              <a:spcBef>
                <a:spcPts val="200"/>
              </a:spcBef>
              <a:spcAft>
                <a:spcPts val="200"/>
              </a:spcAft>
            </a:pPr>
            <a:r>
              <a:rPr lang="en-GB" sz="1000">
                <a:cs typeface="Calibri" panose="020F0502020204030204"/>
              </a:rPr>
              <a:t>The reliefs also include that </a:t>
            </a:r>
            <a:r>
              <a:rPr lang="en-GB" sz="1000" b="0"/>
              <a:t>companies can provide annual sustainability-related financial disclosures with their next half-year reporting, rather than at the same time as the financial statements.</a:t>
            </a:r>
            <a:endParaRPr lang="en-GB" sz="1000" b="0">
              <a:cs typeface="Calibri" panose="020F0502020204030204"/>
            </a:endParaRPr>
          </a:p>
          <a:p>
            <a:pPr algn="just">
              <a:spcBef>
                <a:spcPts val="200"/>
              </a:spcBef>
              <a:spcAft>
                <a:spcPts val="200"/>
              </a:spcAft>
            </a:pPr>
            <a:r>
              <a:rPr lang="en-GB" sz="1000" b="0"/>
              <a:t>In the first year, companies also do not need to provide disclosures about Scope 3 GHG </a:t>
            </a:r>
            <a:r>
              <a:rPr lang="en-GB" sz="1000"/>
              <a:t>emissions, or apply the GHG Protocol Corporate Standard to measure emissions if they are already using a differ</a:t>
            </a:r>
            <a:r>
              <a:rPr lang="en-GB" sz="1000" b="0"/>
              <a:t>ent measurement </a:t>
            </a:r>
            <a:r>
              <a:rPr lang="en-GB" sz="1000"/>
              <a:t>approach. Nor do they need to </a:t>
            </a:r>
            <a:r>
              <a:rPr lang="en-GB" sz="1000" b="0"/>
              <a:t>provide comparative information.</a:t>
            </a:r>
          </a:p>
          <a:p>
            <a:pPr algn="just">
              <a:spcBef>
                <a:spcPts val="200"/>
              </a:spcBef>
              <a:spcAft>
                <a:spcPts val="200"/>
              </a:spcAft>
            </a:pPr>
            <a:r>
              <a:rPr lang="en-GB" sz="1000" b="0"/>
              <a:t>Companies that limit disclosures to climate-related information in the first year also do not need to provide comparative information about their sustainability-related risks and opportunities beyond climate in their second year. </a:t>
            </a:r>
            <a:endParaRPr lang="en-GB" sz="1000" b="0">
              <a:cs typeface="Calibri" panose="020F0502020204030204"/>
            </a:endParaRPr>
          </a:p>
          <a:p>
            <a:pPr algn="just">
              <a:spcBef>
                <a:spcPts val="200"/>
              </a:spcBef>
              <a:spcAft>
                <a:spcPts val="200"/>
              </a:spcAft>
            </a:pPr>
            <a:r>
              <a:rPr lang="en-GB" sz="1000" b="0"/>
              <a:t>These reliefs are designed to give companies time to put in place reporting practices and structures to provide high-quality, decision-useful information. </a:t>
            </a:r>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7F18D8-6F7A-A34C-9602-C38B02F3D35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26122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19099" y="4776430"/>
            <a:ext cx="5954713" cy="4519969"/>
          </a:xfrm>
        </p:spPr>
        <p:txBody>
          <a:bodyPr/>
          <a:lstStyle/>
          <a:p>
            <a:pPr algn="just" rtl="0" fontAlgn="base">
              <a:spcBef>
                <a:spcPts val="200"/>
              </a:spcBef>
              <a:spcAft>
                <a:spcPts val="200"/>
              </a:spcAft>
              <a:buFont typeface="Arial" panose="020B0604020202020204" pitchFamily="34" charset="0"/>
              <a:buNone/>
            </a:pPr>
            <a:r>
              <a:rPr lang="en-GB" sz="1000" b="0" i="0" u="none" strike="noStrike">
                <a:effectLst/>
              </a:rPr>
              <a:t>The key objective of the ISSB is to facilitate the provision of relevant information about sustainability-related risks and opportunities to investors that they can rely on to make investment decisions. </a:t>
            </a:r>
            <a:r>
              <a:rPr lang="en-US" sz="1000" b="0" i="0">
                <a:effectLst/>
              </a:rPr>
              <a:t>​</a:t>
            </a:r>
          </a:p>
          <a:p>
            <a:pPr algn="just" rtl="0" fontAlgn="base">
              <a:spcBef>
                <a:spcPts val="200"/>
              </a:spcBef>
              <a:spcAft>
                <a:spcPts val="200"/>
              </a:spcAft>
              <a:buFont typeface="Arial" panose="020B0604020202020204" pitchFamily="34" charset="0"/>
              <a:buNone/>
            </a:pPr>
            <a:r>
              <a:rPr lang="en-GB" sz="1000" b="0" i="0" u="none" strike="noStrike">
                <a:effectLst/>
              </a:rPr>
              <a:t>When information is subject to assurance, it increases investor confidence that they can rely on the information provided.</a:t>
            </a:r>
            <a:r>
              <a:rPr lang="en-US" sz="1000" b="0" i="0">
                <a:effectLst/>
              </a:rPr>
              <a:t>​</a:t>
            </a:r>
          </a:p>
          <a:p>
            <a:pPr algn="just" rtl="0" fontAlgn="base">
              <a:spcBef>
                <a:spcPts val="200"/>
              </a:spcBef>
              <a:spcAft>
                <a:spcPts val="200"/>
              </a:spcAft>
              <a:buFont typeface="Arial" panose="020B0604020202020204" pitchFamily="34" charset="0"/>
              <a:buNone/>
            </a:pPr>
            <a:r>
              <a:rPr lang="en-GB" sz="1000" b="0" i="0" u="none" strike="noStrike">
                <a:effectLst/>
              </a:rPr>
              <a:t>The ISSB is not responsible for deciding whether reports are subject to assurance. That is a decision made by jurisdictions and regulators.</a:t>
            </a:r>
            <a:r>
              <a:rPr lang="en-US" sz="1000" b="0" i="0">
                <a:effectLst/>
              </a:rPr>
              <a:t>​</a:t>
            </a:r>
          </a:p>
          <a:p>
            <a:pPr algn="just" rtl="0" fontAlgn="base">
              <a:spcBef>
                <a:spcPts val="200"/>
              </a:spcBef>
              <a:spcAft>
                <a:spcPts val="200"/>
              </a:spcAft>
              <a:buFont typeface="Arial" panose="020B0604020202020204" pitchFamily="34" charset="0"/>
              <a:buNone/>
            </a:pPr>
            <a:r>
              <a:rPr lang="en-GB" sz="1000" b="0" i="0" u="none" strike="noStrike">
                <a:effectLst/>
              </a:rPr>
              <a:t>However, to ensure that information can be relied upon, the ISSB Standards have been written in a way that supports assurance and verifiability of information.</a:t>
            </a:r>
            <a:r>
              <a:rPr lang="en-US" sz="1000" b="0" i="0">
                <a:effectLst/>
              </a:rPr>
              <a:t>​</a:t>
            </a:r>
          </a:p>
          <a:p>
            <a:pPr algn="just" rtl="0" fontAlgn="base">
              <a:spcBef>
                <a:spcPts val="200"/>
              </a:spcBef>
              <a:spcAft>
                <a:spcPts val="200"/>
              </a:spcAft>
              <a:buFont typeface="Arial" panose="020B0604020202020204" pitchFamily="34" charset="0"/>
              <a:buNone/>
            </a:pPr>
            <a:r>
              <a:rPr lang="en-GB" sz="1000" b="0" i="0" u="none" strike="noStrike">
                <a:effectLst/>
              </a:rPr>
              <a:t>The ISSB is in dialogue with the International Auditing and Assurance Standards Board, or IAASB. Both bodies recognise that current practices need to evolve to deliver assurance on ISSB-based disclosure. </a:t>
            </a:r>
            <a:r>
              <a:rPr lang="en-GB" sz="1000" b="0" i="0">
                <a:effectLst/>
              </a:rPr>
              <a:t>​</a:t>
            </a:r>
            <a:r>
              <a:rPr lang="en-GB" sz="1000" b="0" i="0" u="none" strike="noStrike">
                <a:effectLst/>
              </a:rPr>
              <a:t>The IAASB is developing an overarching standard for assurance on sustainability reporting.</a:t>
            </a:r>
            <a:r>
              <a:rPr lang="en-US" sz="1000" b="0" i="0">
                <a:effectLst/>
              </a:rPr>
              <a:t>​</a:t>
            </a:r>
          </a:p>
        </p:txBody>
      </p:sp>
      <p:sp>
        <p:nvSpPr>
          <p:cNvPr id="4" name="Slide Number Placeholder 3"/>
          <p:cNvSpPr>
            <a:spLocks noGrp="1"/>
          </p:cNvSpPr>
          <p:nvPr>
            <p:ph type="sldNum" sz="quarter" idx="5"/>
          </p:nvPr>
        </p:nvSpPr>
        <p:spPr/>
        <p:txBody>
          <a:bodyPr/>
          <a:lstStyle/>
          <a:p>
            <a:fld id="{FE868821-A033-49E9-98A0-3E85B8B8C89A}" type="slidenum">
              <a:rPr lang="en-GB" smtClean="0"/>
              <a:t>28</a:t>
            </a:fld>
            <a:endParaRPr lang="en-GB"/>
          </a:p>
        </p:txBody>
      </p:sp>
    </p:spTree>
    <p:extLst>
      <p:ext uri="{BB962C8B-B14F-4D97-AF65-F5344CB8AC3E}">
        <p14:creationId xmlns:p14="http://schemas.microsoft.com/office/powerpoint/2010/main" val="3539030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19099" y="4776430"/>
            <a:ext cx="5954713" cy="4650645"/>
          </a:xfrm>
        </p:spPr>
        <p:txBody>
          <a:bodyPr/>
          <a:lstStyle/>
          <a:p>
            <a:pPr algn="just">
              <a:spcBef>
                <a:spcPts val="200"/>
              </a:spcBef>
              <a:spcAft>
                <a:spcPts val="200"/>
              </a:spcAft>
            </a:pPr>
            <a:r>
              <a:rPr lang="en-GB" sz="1000">
                <a:solidFill>
                  <a:srgbClr val="000000"/>
                </a:solidFill>
                <a:effectLst/>
                <a:ea typeface="Calibri" panose="020F0502020204030204" pitchFamily="34" charset="0"/>
              </a:rPr>
              <a:t>The ISSB’s objective with its Standards is to provide a global baseline of information that is comparable across markets. That objective is achieved from a regulatory perspective when jurisdictions choose to use the ISSB Standards. </a:t>
            </a:r>
          </a:p>
          <a:p>
            <a:pPr algn="just">
              <a:spcBef>
                <a:spcPts val="200"/>
              </a:spcBef>
              <a:spcAft>
                <a:spcPts val="200"/>
              </a:spcAft>
            </a:pPr>
            <a:r>
              <a:rPr lang="en-GB" sz="1000">
                <a:solidFill>
                  <a:srgbClr val="000000"/>
                </a:solidFill>
                <a:effectLst/>
                <a:ea typeface="Calibri" panose="020F0502020204030204" pitchFamily="34" charset="0"/>
              </a:rPr>
              <a:t>The ISSB Taxonomy is available for use in the same way. The objective is to support jurisdictions to reap the full benefit of using ISSB Standards by facilitating the global comparability of digital sustainability-related financial disclosures prepared in accordance with the ISSB Standards. </a:t>
            </a:r>
          </a:p>
          <a:p>
            <a:pPr algn="just">
              <a:spcBef>
                <a:spcPts val="200"/>
              </a:spcBef>
              <a:spcAft>
                <a:spcPts val="200"/>
              </a:spcAft>
            </a:pPr>
            <a:r>
              <a:rPr lang="en-GB" sz="1000">
                <a:solidFill>
                  <a:srgbClr val="000000"/>
                </a:solidFill>
                <a:effectLst/>
                <a:ea typeface="Calibri" panose="020F0502020204030204" pitchFamily="34" charset="0"/>
              </a:rPr>
              <a:t>A jurisdiction that adopts the Standards can directly use the ISSB Taxonomy. A jurisdiction that adopts and builds additional disclosure requirements on top of the ISSB Standards can also build on the Taxonomy to accommodate those additional disclosure requirements. So, it’s really designed to support the global baseline. </a:t>
            </a:r>
          </a:p>
          <a:p>
            <a:pPr algn="just">
              <a:spcBef>
                <a:spcPts val="200"/>
              </a:spcBef>
              <a:spcAft>
                <a:spcPts val="200"/>
              </a:spcAft>
            </a:pPr>
            <a:r>
              <a:rPr lang="en-GB" sz="1000">
                <a:solidFill>
                  <a:srgbClr val="000000"/>
                </a:solidFill>
                <a:effectLst/>
                <a:ea typeface="Calibri" panose="020F0502020204030204" pitchFamily="34" charset="0"/>
              </a:rPr>
              <a:t>In developing the Taxonomy, the ISSB has also thought hard about interoperability with other taxonomies when that is necessary – for example in the case of Europe. The ISSB intends digital taxonomies to work in a way that really supports interoperability between the ISSB and European Sustainability Reporting Standards, including to enable investors to clearly identify the ISSB’s global baseline.</a:t>
            </a:r>
          </a:p>
          <a:p>
            <a:pPr algn="just">
              <a:spcBef>
                <a:spcPts val="200"/>
              </a:spcBef>
              <a:spcAft>
                <a:spcPts val="200"/>
              </a:spcAft>
            </a:pPr>
            <a:endParaRPr lang="en-GB" sz="100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5E7F18D8-6F7A-A34C-9602-C38B02F3D35C}" type="slidenum">
              <a:rPr lang="en-US" smtClean="0"/>
              <a:t>29</a:t>
            </a:fld>
            <a:endParaRPr lang="en-US"/>
          </a:p>
        </p:txBody>
      </p:sp>
    </p:spTree>
    <p:extLst>
      <p:ext uri="{BB962C8B-B14F-4D97-AF65-F5344CB8AC3E}">
        <p14:creationId xmlns:p14="http://schemas.microsoft.com/office/powerpoint/2010/main" val="493582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19100" y="4776430"/>
            <a:ext cx="5954712" cy="4650645"/>
          </a:xfrm>
        </p:spPr>
        <p:txBody>
          <a:bodyPr/>
          <a:lstStyle/>
          <a:p>
            <a:pPr algn="just">
              <a:spcBef>
                <a:spcPts val="200"/>
              </a:spcBef>
              <a:spcAft>
                <a:spcPts val="200"/>
              </a:spcAft>
            </a:pPr>
            <a:r>
              <a:rPr lang="en-US" sz="1000"/>
              <a:t>Good [morning/afternoon], everyone.</a:t>
            </a:r>
          </a:p>
          <a:p>
            <a:pPr algn="just">
              <a:spcBef>
                <a:spcPts val="200"/>
              </a:spcBef>
              <a:spcAft>
                <a:spcPts val="200"/>
              </a:spcAft>
            </a:pPr>
            <a:r>
              <a:rPr lang="en-US" sz="1000"/>
              <a:t>Welcome to today's presentation on the IFRS Foundation and its International Sustainability Standards Board – the ISSB. During this presentation we will cover key aspects of the ISSB's inaugural standards - IFRS S1, which provides general requirements and IFRS S2, which is focused on climate. </a:t>
            </a:r>
          </a:p>
          <a:p>
            <a:pPr algn="just">
              <a:spcBef>
                <a:spcPts val="200"/>
              </a:spcBef>
              <a:spcAft>
                <a:spcPts val="200"/>
              </a:spcAft>
            </a:pPr>
            <a:endParaRPr lang="en-US" sz="1000"/>
          </a:p>
          <a:p>
            <a:pPr algn="just">
              <a:spcBef>
                <a:spcPts val="200"/>
              </a:spcBef>
              <a:spcAft>
                <a:spcPts val="200"/>
              </a:spcAft>
            </a:pPr>
            <a:endParaRPr lang="en-US" sz="1000">
              <a:ea typeface="Calibri"/>
              <a:cs typeface="Calibri"/>
            </a:endParaRPr>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7F18D8-6F7A-A34C-9602-C38B02F3D35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13832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19100" y="4777224"/>
            <a:ext cx="5954713" cy="4649852"/>
          </a:xfrm>
        </p:spPr>
        <p:txBody>
          <a:bodyPr/>
          <a:lstStyle/>
          <a:p>
            <a:pPr marL="0" marR="0" algn="just">
              <a:spcBef>
                <a:spcPts val="200"/>
              </a:spcBef>
              <a:spcAft>
                <a:spcPts val="200"/>
              </a:spcAft>
            </a:pPr>
            <a:r>
              <a:rPr lang="en-US" sz="1000">
                <a:effectLst/>
                <a:ea typeface="Calibri" panose="020F0502020204030204" pitchFamily="34" charset="0"/>
                <a:cs typeface="Times New Roman" panose="02020603050405020304" pitchFamily="18" charset="0"/>
              </a:rPr>
              <a:t>The </a:t>
            </a:r>
            <a:r>
              <a:rPr lang="en-US" sz="1000">
                <a:cs typeface="Times New Roman" panose="02020603050405020304" pitchFamily="18" charset="0"/>
              </a:rPr>
              <a:t>ISSB is developing its Standards to facilitate compatibility with requirements and standards jurisdictions have in addition to the ISSB’s global baseline – such as those that are jurisdiction-specific or aimed at a wider group of stakeholders. </a:t>
            </a:r>
          </a:p>
          <a:p>
            <a:pPr marL="0" marR="0" algn="just">
              <a:spcBef>
                <a:spcPts val="200"/>
              </a:spcBef>
              <a:spcAft>
                <a:spcPts val="200"/>
              </a:spcAft>
            </a:pPr>
            <a:r>
              <a:rPr lang="en-US" sz="1000">
                <a:effectLst/>
                <a:ea typeface="Calibri" panose="020F0502020204030204" pitchFamily="34" charset="0"/>
                <a:cs typeface="Times New Roman" panose="02020603050405020304" pitchFamily="18" charset="0"/>
              </a:rPr>
              <a:t>In this regard, the work that the ISSB is doing with jurisdictions is critical.</a:t>
            </a:r>
          </a:p>
          <a:p>
            <a:pPr marR="0" lvl="0" algn="just">
              <a:spcBef>
                <a:spcPts val="200"/>
              </a:spcBef>
              <a:spcAft>
                <a:spcPts val="200"/>
              </a:spcAft>
            </a:pPr>
            <a:r>
              <a:rPr lang="en-US" sz="1000">
                <a:effectLst/>
                <a:ea typeface="Calibri" panose="020F0502020204030204" pitchFamily="34" charset="0"/>
                <a:cs typeface="Times New Roman" panose="02020603050405020304" pitchFamily="18" charset="0"/>
              </a:rPr>
              <a:t>The ISSB has a jurisdictional working group comprised </a:t>
            </a:r>
            <a:r>
              <a:rPr lang="en-US" sz="1000">
                <a:cs typeface="Times New Roman" panose="02020603050405020304" pitchFamily="18" charset="0"/>
              </a:rPr>
              <a:t>of representatives from jurisdictions including China</a:t>
            </a:r>
            <a:r>
              <a:rPr lang="en-US" sz="1000">
                <a:effectLst/>
                <a:ea typeface="Calibri" panose="020F0502020204030204" pitchFamily="34" charset="0"/>
                <a:cs typeface="Times New Roman" panose="02020603050405020304" pitchFamily="18" charset="0"/>
              </a:rPr>
              <a:t>, Europe, Japan, the UK and the </a:t>
            </a:r>
            <a:r>
              <a:rPr lang="en-US" sz="1000">
                <a:cs typeface="Times New Roman" panose="02020603050405020304" pitchFamily="18" charset="0"/>
              </a:rPr>
              <a:t>US, as well as IOSCO as observers. This group is working to ensure that the global baseline meets investors’ needs and has good interoperability, thereby reducing duplication and improving efficiency of the reporting system.</a:t>
            </a:r>
          </a:p>
          <a:p>
            <a:pPr marR="0" lvl="0" algn="just">
              <a:spcBef>
                <a:spcPts val="200"/>
              </a:spcBef>
              <a:spcAft>
                <a:spcPts val="200"/>
              </a:spcAft>
            </a:pPr>
            <a:r>
              <a:rPr lang="en-US" sz="1000">
                <a:effectLst/>
                <a:ea typeface="Calibri" panose="020F0502020204030204" pitchFamily="34" charset="0"/>
                <a:cs typeface="Times New Roman" panose="02020603050405020304" pitchFamily="18" charset="0"/>
              </a:rPr>
              <a:t>The ISSB also has a Sustainability </a:t>
            </a:r>
            <a:r>
              <a:rPr lang="en-US" sz="1000">
                <a:cs typeface="Times New Roman" panose="02020603050405020304" pitchFamily="18" charset="0"/>
              </a:rPr>
              <a:t>Standards Advisory Forum comprised of members from jurisdictions </a:t>
            </a:r>
            <a:r>
              <a:rPr lang="en-US" sz="1000">
                <a:effectLst/>
                <a:ea typeface="Calibri" panose="020F0502020204030204" pitchFamily="34" charset="0"/>
                <a:cs typeface="Times New Roman" panose="02020603050405020304" pitchFamily="18" charset="0"/>
              </a:rPr>
              <a:t>around the world. It holds regular bilateral engagements to ensure what the ISSB is developing is truly global.</a:t>
            </a:r>
          </a:p>
          <a:p>
            <a:pPr marL="0" marR="0" lvl="0" indent="0" algn="just">
              <a:spcBef>
                <a:spcPts val="200"/>
              </a:spcBef>
              <a:spcAft>
                <a:spcPts val="200"/>
              </a:spcAft>
              <a:buFont typeface="Symbol" panose="05050102010706020507" pitchFamily="18" charset="2"/>
              <a:buNone/>
            </a:pPr>
            <a:r>
              <a:rPr lang="en-US" sz="1000">
                <a:effectLst/>
                <a:ea typeface="Calibri" panose="020F0502020204030204" pitchFamily="34" charset="0"/>
                <a:cs typeface="Times New Roman" panose="02020603050405020304" pitchFamily="18" charset="0"/>
              </a:rPr>
              <a:t>The ISSB also works with key partners in the disclosure landscape. For example, the ISSB’s Standards marked the culmination of the work of the TCFD, which has now disbanded as a result. </a:t>
            </a:r>
          </a:p>
          <a:p>
            <a:pPr algn="just">
              <a:spcBef>
                <a:spcPts val="200"/>
              </a:spcBef>
              <a:spcAft>
                <a:spcPts val="200"/>
              </a:spcAft>
            </a:pPr>
            <a:r>
              <a:rPr lang="en-US" sz="1000">
                <a:effectLst/>
                <a:ea typeface="Aptos" panose="020B0004020202020204" pitchFamily="34" charset="0"/>
                <a:cs typeface="Arial" panose="020B0604020202020204" pitchFamily="34" charset="0"/>
              </a:rPr>
              <a:t>CDP is the ISSB’s key global climate disclosure partner providing a trusted tool that supports companies on their path to compliance with ISSB Standards. CDP’s questionnaire is aligned with IFRS S2 as the foundational baseline for CDP’s climate disclosure. </a:t>
            </a:r>
            <a:endParaRPr lang="en-GB" sz="1000">
              <a:effectLst/>
              <a:ea typeface="Aptos" panose="020B0004020202020204" pitchFamily="34" charset="0"/>
              <a:cs typeface="Arial" panose="020B0604020202020204" pitchFamily="34" charset="0"/>
            </a:endParaRPr>
          </a:p>
          <a:p>
            <a:pPr algn="just">
              <a:spcBef>
                <a:spcPts val="200"/>
              </a:spcBef>
              <a:spcAft>
                <a:spcPts val="200"/>
              </a:spcAft>
            </a:pPr>
            <a:r>
              <a:rPr lang="en-GB" sz="1000">
                <a:effectLst/>
                <a:ea typeface="Calibri" panose="020F0502020204030204" pitchFamily="34" charset="0"/>
                <a:cs typeface="Times New Roman" panose="02020603050405020304" pitchFamily="18" charset="0"/>
              </a:rPr>
              <a:t>Finally, </a:t>
            </a:r>
            <a:r>
              <a:rPr lang="en-US" sz="1000">
                <a:effectLst/>
                <a:ea typeface="Aptos" panose="020B0004020202020204" pitchFamily="34" charset="0"/>
                <a:cs typeface="Arial" panose="020B0604020202020204" pitchFamily="34" charset="0"/>
              </a:rPr>
              <a:t>the ISSB and GRI’s Global Sustainability Standards Board have committed to jointly identify and align common disclosures that address information needs under the distinct scopes and purposes of their respective standards, for both thematic and sector-based standard setting. This collaboration seeks to provide a seamless, global and comprehensive sustainability reporting system for companies looking to meet the information needs of both investors and a broader range of stakeholders.</a:t>
            </a:r>
            <a:endParaRPr lang="en-GB" sz="1000">
              <a:effectLst/>
              <a:ea typeface="Aptos" panose="020B0004020202020204" pitchFamily="34" charset="0"/>
              <a:cs typeface="Arial" panose="020B0604020202020204" pitchFamily="34" charset="0"/>
            </a:endParaRPr>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7F18D8-6F7A-A34C-9602-C38B02F3D35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3596360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19100" y="4777223"/>
            <a:ext cx="5954713" cy="4649853"/>
          </a:xfrm>
        </p:spPr>
        <p:txBody>
          <a:bodyPr/>
          <a:lstStyle/>
          <a:p>
            <a:pPr algn="just">
              <a:spcBef>
                <a:spcPts val="200"/>
              </a:spcBef>
              <a:spcAft>
                <a:spcPts val="200"/>
              </a:spcAft>
            </a:pPr>
            <a:r>
              <a:rPr lang="en-US" sz="1000"/>
              <a:t>Many companies around the world will be required – or choose – to apply both the ISSB Standards and the European Sustainability Reporting Standards, or ESRS. </a:t>
            </a:r>
          </a:p>
          <a:p>
            <a:pPr algn="just">
              <a:spcBef>
                <a:spcPts val="200"/>
              </a:spcBef>
              <a:spcAft>
                <a:spcPts val="200"/>
              </a:spcAft>
            </a:pPr>
            <a:r>
              <a:rPr lang="en-US" sz="1000"/>
              <a:t>There is a high degree of alignment between ISSB Standards and the ESRS around climate-related disclosures, with both aiming to provide decision-useful information to investors. While the ISSB has additional requirements for investor-focused disclosures, the ESRS includes additional requirements for stakeholders interested in broader impacts.</a:t>
            </a:r>
          </a:p>
          <a:p>
            <a:pPr algn="just">
              <a:spcBef>
                <a:spcPts val="200"/>
              </a:spcBef>
              <a:spcAft>
                <a:spcPts val="200"/>
              </a:spcAft>
            </a:pPr>
            <a:r>
              <a:rPr lang="en-US" sz="1000"/>
              <a:t>The IFRS Foundation and </a:t>
            </a:r>
            <a:r>
              <a:rPr lang="en-GB" sz="1000" b="0" i="0">
                <a:solidFill>
                  <a:srgbClr val="202124"/>
                </a:solidFill>
                <a:effectLst/>
                <a:highlight>
                  <a:srgbClr val="FFFFFF"/>
                </a:highlight>
              </a:rPr>
              <a:t>European Financial Reporting Advisory Group, or </a:t>
            </a:r>
            <a:r>
              <a:rPr lang="en-US" sz="1000"/>
              <a:t>EFRAG, have published guidance material to illustrate this high level of alignment achieved between the ISSB Standards and the ESRS.</a:t>
            </a:r>
          </a:p>
          <a:p>
            <a:pPr algn="just">
              <a:spcBef>
                <a:spcPts val="200"/>
              </a:spcBef>
              <a:spcAft>
                <a:spcPts val="200"/>
              </a:spcAft>
            </a:pPr>
            <a:r>
              <a:rPr lang="en-US" sz="1000"/>
              <a:t>The guidance also shows how a company can apply both sets of standards, including detailed analysis of the alignment in climate-related disclosures.</a:t>
            </a:r>
            <a:endParaRPr lang="en-US" sz="1000">
              <a:cs typeface="Calibri"/>
            </a:endParaRPr>
          </a:p>
          <a:p>
            <a:pPr algn="just">
              <a:spcBef>
                <a:spcPts val="200"/>
              </a:spcBef>
              <a:spcAft>
                <a:spcPts val="200"/>
              </a:spcAft>
            </a:pPr>
            <a:endParaRPr lang="en-US" sz="1000">
              <a:ea typeface="Calibri"/>
              <a:cs typeface="Calibri"/>
            </a:endParaRPr>
          </a:p>
        </p:txBody>
      </p:sp>
      <p:sp>
        <p:nvSpPr>
          <p:cNvPr id="4" name="Slide Number Placeholder 3"/>
          <p:cNvSpPr>
            <a:spLocks noGrp="1"/>
          </p:cNvSpPr>
          <p:nvPr>
            <p:ph type="sldNum" sz="quarter" idx="5"/>
          </p:nvPr>
        </p:nvSpPr>
        <p:spPr/>
        <p:txBody>
          <a:bodyPr/>
          <a:lstStyle/>
          <a:p>
            <a:fld id="{FE868821-A033-49E9-98A0-3E85B8B8C89A}" type="slidenum">
              <a:rPr lang="en-GB" smtClean="0"/>
              <a:t>31</a:t>
            </a:fld>
            <a:endParaRPr lang="en-GB"/>
          </a:p>
        </p:txBody>
      </p:sp>
    </p:spTree>
    <p:extLst>
      <p:ext uri="{BB962C8B-B14F-4D97-AF65-F5344CB8AC3E}">
        <p14:creationId xmlns:p14="http://schemas.microsoft.com/office/powerpoint/2010/main" val="8615551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19100" y="4776430"/>
            <a:ext cx="5954712" cy="4650645"/>
          </a:xfrm>
        </p:spPr>
        <p:txBody>
          <a:bodyPr/>
          <a:lstStyle/>
          <a:p>
            <a:pPr algn="just">
              <a:spcBef>
                <a:spcPts val="200"/>
              </a:spcBef>
              <a:spcAft>
                <a:spcPts val="200"/>
              </a:spcAft>
            </a:pPr>
            <a:r>
              <a:rPr lang="en-US" sz="1000">
                <a:solidFill>
                  <a:srgbClr val="000000"/>
                </a:solidFill>
              </a:rPr>
              <a:t>So, what are the benefits expected as a result of the implementation of the ISSB Standards.</a:t>
            </a:r>
          </a:p>
          <a:p>
            <a:pPr algn="just">
              <a:spcBef>
                <a:spcPts val="200"/>
              </a:spcBef>
              <a:spcAft>
                <a:spcPts val="200"/>
              </a:spcAft>
            </a:pPr>
            <a:r>
              <a:rPr lang="en-US" sz="1000">
                <a:solidFill>
                  <a:srgbClr val="000000"/>
                </a:solidFill>
              </a:rPr>
              <a:t>For investors, the benefits include avoiding costs associated with manual data collection and analysis, improved data quality, and enhanced transparency about sustainability-related risks, so contributing to long-term financial stability.</a:t>
            </a:r>
          </a:p>
          <a:p>
            <a:pPr algn="just">
              <a:spcBef>
                <a:spcPts val="200"/>
              </a:spcBef>
              <a:spcAft>
                <a:spcPts val="200"/>
              </a:spcAft>
            </a:pPr>
            <a:r>
              <a:rPr lang="en-US" sz="1000">
                <a:solidFill>
                  <a:srgbClr val="000000"/>
                </a:solidFill>
              </a:rPr>
              <a:t>Many of these benefits for investors stem from the greater consistency, comparability, and verifiability of disclosures when IFRS S1 and IFRS S2 are applied. </a:t>
            </a:r>
          </a:p>
          <a:p>
            <a:pPr algn="just">
              <a:spcBef>
                <a:spcPts val="200"/>
              </a:spcBef>
              <a:spcAft>
                <a:spcPts val="200"/>
              </a:spcAft>
            </a:pPr>
            <a:r>
              <a:rPr lang="en-US" sz="1000">
                <a:solidFill>
                  <a:srgbClr val="000000"/>
                </a:solidFill>
              </a:rPr>
              <a:t>For companies, these Standards improve data quality, governance, strategy, and access to capital, while reducing disclosure complexity.</a:t>
            </a:r>
            <a:endParaRPr lang="en-US" sz="1000"/>
          </a:p>
          <a:p>
            <a:pPr algn="just">
              <a:spcBef>
                <a:spcPts val="200"/>
              </a:spcBef>
              <a:spcAft>
                <a:spcPts val="200"/>
              </a:spcAft>
            </a:pPr>
            <a:r>
              <a:rPr lang="en-US" sz="1000">
                <a:solidFill>
                  <a:srgbClr val="000000"/>
                </a:solidFill>
              </a:rPr>
              <a:t>The Standards also facilitate the reduction of fragmented disclosure requirements and reduced complexity for preparers and investors</a:t>
            </a:r>
            <a:r>
              <a:rPr lang="en-US" sz="1000"/>
              <a:t>.</a:t>
            </a:r>
            <a:r>
              <a:rPr lang="en-US" sz="1000">
                <a:solidFill>
                  <a:srgbClr val="000000"/>
                </a:solidFill>
              </a:rPr>
              <a:t> They encourage companies with less mature disclosure practices to improve, so enhancing the information available to capital markets. They also promote transparent capital markets that better reflect the cost of risk and support transition and adoption efforts.</a:t>
            </a:r>
            <a:endParaRPr lang="en-US" sz="1000"/>
          </a:p>
        </p:txBody>
      </p:sp>
      <p:sp>
        <p:nvSpPr>
          <p:cNvPr id="4" name="Slide Number Placeholder 3"/>
          <p:cNvSpPr>
            <a:spLocks noGrp="1"/>
          </p:cNvSpPr>
          <p:nvPr>
            <p:ph type="sldNum" sz="quarter" idx="5"/>
          </p:nvPr>
        </p:nvSpPr>
        <p:spPr/>
        <p:txBody>
          <a:bodyPr/>
          <a:lstStyle/>
          <a:p>
            <a:fld id="{FE868821-A033-49E9-98A0-3E85B8B8C89A}" type="slidenum">
              <a:rPr lang="en-GB" smtClean="0"/>
              <a:t>32</a:t>
            </a:fld>
            <a:endParaRPr lang="en-GB"/>
          </a:p>
        </p:txBody>
      </p:sp>
    </p:spTree>
    <p:extLst>
      <p:ext uri="{BB962C8B-B14F-4D97-AF65-F5344CB8AC3E}">
        <p14:creationId xmlns:p14="http://schemas.microsoft.com/office/powerpoint/2010/main" val="37764548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19100" y="4776430"/>
            <a:ext cx="5954712" cy="4650645"/>
          </a:xfrm>
        </p:spPr>
        <p:txBody>
          <a:bodyPr/>
          <a:lstStyle/>
          <a:p>
            <a:pPr algn="just">
              <a:spcBef>
                <a:spcPts val="200"/>
              </a:spcBef>
              <a:spcAft>
                <a:spcPts val="200"/>
              </a:spcAft>
            </a:pPr>
            <a:r>
              <a:rPr lang="en-GB" sz="1000"/>
              <a:t>So that’s an introduction to the IFRS Foundation and the ISSB Standards. You can learn more via the IFRS Foundation website, including by accessing supporting materials developed to help further understanding. </a:t>
            </a:r>
          </a:p>
          <a:p>
            <a:pPr algn="just" rtl="0" fontAlgn="base">
              <a:spcBef>
                <a:spcPts val="200"/>
              </a:spcBef>
              <a:spcAft>
                <a:spcPts val="200"/>
              </a:spcAft>
            </a:pPr>
            <a:r>
              <a:rPr lang="en-GB" sz="1000"/>
              <a:t>Here, you will find educational material, including on the link between IFRS S2 and the TCFD recommendations, how to think about the nature and social aspects of climate-related risks and opportunities, interoperability considerations around greenhouse gas emissions when applying GRI Standards and ISSB Standards, materials about the SASB Standards and Integrated Reporting Framework - and more! </a:t>
            </a:r>
          </a:p>
        </p:txBody>
      </p:sp>
      <p:sp>
        <p:nvSpPr>
          <p:cNvPr id="4" name="Slide Number Placeholder 3"/>
          <p:cNvSpPr>
            <a:spLocks noGrp="1"/>
          </p:cNvSpPr>
          <p:nvPr>
            <p:ph type="sldNum" sz="quarter" idx="5"/>
          </p:nvPr>
        </p:nvSpPr>
        <p:spPr/>
        <p:txBody>
          <a:bodyPr/>
          <a:lstStyle/>
          <a:p>
            <a:fld id="{FE868821-A033-49E9-98A0-3E85B8B8C89A}" type="slidenum">
              <a:rPr lang="en-GB" smtClean="0"/>
              <a:t>33</a:t>
            </a:fld>
            <a:endParaRPr lang="en-GB"/>
          </a:p>
        </p:txBody>
      </p:sp>
    </p:spTree>
    <p:extLst>
      <p:ext uri="{BB962C8B-B14F-4D97-AF65-F5344CB8AC3E}">
        <p14:creationId xmlns:p14="http://schemas.microsoft.com/office/powerpoint/2010/main" val="28574428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19100" y="4777224"/>
            <a:ext cx="5954713" cy="4649852"/>
          </a:xfrm>
        </p:spPr>
        <p:txBody>
          <a:bodyPr/>
          <a:lstStyle/>
          <a:p>
            <a:pPr marL="0" marR="0" lvl="0" indent="0" algn="just" defTabSz="914400" rtl="0" eaLnBrk="1" fontAlgn="auto" latinLnBrk="0" hangingPunct="1">
              <a:lnSpc>
                <a:spcPct val="100000"/>
              </a:lnSpc>
              <a:spcBef>
                <a:spcPts val="200"/>
              </a:spcBef>
              <a:spcAft>
                <a:spcPts val="200"/>
              </a:spcAft>
              <a:buClrTx/>
              <a:buSzTx/>
              <a:buFontTx/>
              <a:buNone/>
              <a:tabLst/>
              <a:defRPr/>
            </a:pPr>
            <a:r>
              <a:rPr lang="en-GB" sz="1000">
                <a:effectLst/>
                <a:ea typeface="Aptos" panose="020B0004020202020204" pitchFamily="34" charset="0"/>
                <a:cs typeface="Times New Roman" panose="02020603050405020304" pitchFamily="18" charset="0"/>
              </a:rPr>
              <a:t>You will also be able to access the IFRS Sustainability Knowledge Hub via the IFRS Foundation website. This hosts information from third parties about sustainability-related disclosures that you might find useful.</a:t>
            </a:r>
            <a:endParaRPr lang="en-GB" sz="1000"/>
          </a:p>
          <a:p>
            <a:pPr algn="just">
              <a:spcBef>
                <a:spcPts val="200"/>
              </a:spcBef>
              <a:spcAft>
                <a:spcPts val="200"/>
              </a:spcAft>
            </a:pPr>
            <a:endParaRPr lang="en-GB" sz="1000"/>
          </a:p>
        </p:txBody>
      </p:sp>
      <p:sp>
        <p:nvSpPr>
          <p:cNvPr id="4" name="Slide Number Placeholder 3"/>
          <p:cNvSpPr>
            <a:spLocks noGrp="1"/>
          </p:cNvSpPr>
          <p:nvPr>
            <p:ph type="sldNum" sz="quarter" idx="5"/>
          </p:nvPr>
        </p:nvSpPr>
        <p:spPr/>
        <p:txBody>
          <a:bodyPr/>
          <a:lstStyle/>
          <a:p>
            <a:fld id="{FE868821-A033-49E9-98A0-3E85B8B8C89A}" type="slidenum">
              <a:rPr lang="en-GB" smtClean="0"/>
              <a:t>34</a:t>
            </a:fld>
            <a:endParaRPr lang="en-GB"/>
          </a:p>
        </p:txBody>
      </p:sp>
    </p:spTree>
    <p:extLst>
      <p:ext uri="{BB962C8B-B14F-4D97-AF65-F5344CB8AC3E}">
        <p14:creationId xmlns:p14="http://schemas.microsoft.com/office/powerpoint/2010/main" val="314051869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19100" y="4776430"/>
            <a:ext cx="5954712" cy="4650645"/>
          </a:xfrm>
        </p:spPr>
        <p:txBody>
          <a:bodyPr/>
          <a:lstStyle/>
          <a:p>
            <a:pPr marL="0" marR="0" lvl="0" indent="0" algn="just" defTabSz="914400" rtl="0" eaLnBrk="1" fontAlgn="auto" latinLnBrk="0" hangingPunct="1">
              <a:lnSpc>
                <a:spcPct val="100000"/>
              </a:lnSpc>
              <a:spcBef>
                <a:spcPts val="200"/>
              </a:spcBef>
              <a:spcAft>
                <a:spcPts val="200"/>
              </a:spcAft>
              <a:buClrTx/>
              <a:buSzTx/>
              <a:buFontTx/>
              <a:buNone/>
              <a:tabLst/>
              <a:defRPr/>
            </a:pPr>
            <a:r>
              <a:rPr lang="en-GB" sz="1000"/>
              <a:t>To conclude, let’s take a quick look at what the ISSB is currently focused on. </a:t>
            </a:r>
          </a:p>
          <a:p>
            <a:pPr marL="0" marR="0" lvl="0" indent="0" algn="just" defTabSz="914400" rtl="0" eaLnBrk="1" fontAlgn="auto" latinLnBrk="0" hangingPunct="1">
              <a:lnSpc>
                <a:spcPct val="100000"/>
              </a:lnSpc>
              <a:spcBef>
                <a:spcPts val="200"/>
              </a:spcBef>
              <a:spcAft>
                <a:spcPts val="200"/>
              </a:spcAft>
              <a:buClrTx/>
              <a:buSzTx/>
              <a:buFontTx/>
              <a:buNone/>
              <a:tabLst/>
              <a:defRPr/>
            </a:pPr>
            <a:r>
              <a:rPr lang="en-GB" sz="1000"/>
              <a:t>First, the ISSB is focused on supporting the implementation of IFRS S1 and IFRS S2. </a:t>
            </a:r>
          </a:p>
          <a:p>
            <a:pPr marL="0" marR="0" lvl="0" indent="0" algn="just" defTabSz="914400" rtl="0" eaLnBrk="1" fontAlgn="auto" latinLnBrk="0" hangingPunct="1">
              <a:lnSpc>
                <a:spcPct val="100000"/>
              </a:lnSpc>
              <a:spcBef>
                <a:spcPts val="200"/>
              </a:spcBef>
              <a:spcAft>
                <a:spcPts val="200"/>
              </a:spcAft>
              <a:buClrTx/>
              <a:buSzTx/>
              <a:buFontTx/>
              <a:buNone/>
              <a:tabLst/>
              <a:defRPr/>
            </a:pPr>
            <a:r>
              <a:rPr lang="en-GB" sz="1000"/>
              <a:t>Next, it places equal focus on enhancing the SASB Standards and two research and standard setting projects. The first is on biodiversity, ecosystems and ecosystem services. The second is on human capital. </a:t>
            </a:r>
          </a:p>
          <a:p>
            <a:pPr marL="0" marR="0" lvl="0" indent="0" algn="just" defTabSz="914400" rtl="0" eaLnBrk="1" fontAlgn="auto" latinLnBrk="0" hangingPunct="1">
              <a:lnSpc>
                <a:spcPct val="100000"/>
              </a:lnSpc>
              <a:spcBef>
                <a:spcPts val="200"/>
              </a:spcBef>
              <a:spcAft>
                <a:spcPts val="200"/>
              </a:spcAft>
              <a:buClrTx/>
              <a:buSzTx/>
              <a:buFontTx/>
              <a:buNone/>
              <a:tabLst/>
              <a:defRPr/>
            </a:pPr>
            <a:r>
              <a:rPr lang="en-GB" sz="1000"/>
              <a:t>The ISSB has reserved capacity so that it has flexibility to address emerging issues. </a:t>
            </a:r>
          </a:p>
          <a:p>
            <a:pPr marL="0" marR="0" lvl="0" indent="0" algn="just" defTabSz="914400" rtl="0" eaLnBrk="1" fontAlgn="auto" latinLnBrk="0" hangingPunct="1">
              <a:lnSpc>
                <a:spcPct val="100000"/>
              </a:lnSpc>
              <a:spcBef>
                <a:spcPts val="200"/>
              </a:spcBef>
              <a:spcAft>
                <a:spcPts val="200"/>
              </a:spcAft>
              <a:buClrTx/>
              <a:buSzTx/>
              <a:buFontTx/>
              <a:buNone/>
              <a:tabLst/>
              <a:defRPr/>
            </a:pPr>
            <a:r>
              <a:rPr lang="en-GB" sz="1000"/>
              <a:t>Finally, the ISSB has identified three activities that are fundamental to all of its work. These are interoperability with other standard setters, connectivity with the IASB, and stakeholder engagement.</a:t>
            </a:r>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7F18D8-6F7A-A34C-9602-C38B02F3D35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809409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19099" y="4776430"/>
            <a:ext cx="5954713" cy="4650645"/>
          </a:xfrm>
        </p:spPr>
        <p:txBody>
          <a:bodyPr/>
          <a:lstStyle/>
          <a:p>
            <a:pPr algn="just">
              <a:spcBef>
                <a:spcPts val="200"/>
              </a:spcBef>
              <a:spcAft>
                <a:spcPts val="200"/>
              </a:spcAft>
            </a:pPr>
            <a:r>
              <a:rPr lang="en-US" sz="1000">
                <a:cs typeface="Calibri"/>
              </a:rPr>
              <a:t>Thank you for listening.</a:t>
            </a:r>
          </a:p>
          <a:p>
            <a:pPr algn="just">
              <a:spcBef>
                <a:spcPts val="200"/>
              </a:spcBef>
              <a:spcAft>
                <a:spcPts val="200"/>
              </a:spcAft>
            </a:pPr>
            <a:r>
              <a:rPr lang="en-US" sz="1000">
                <a:cs typeface="Calibri"/>
              </a:rPr>
              <a:t>Please visit </a:t>
            </a:r>
            <a:r>
              <a:rPr lang="en-US" sz="1000" b="1">
                <a:cs typeface="Calibri"/>
              </a:rPr>
              <a:t>ifrs.org</a:t>
            </a:r>
            <a:r>
              <a:rPr lang="en-US" sz="1000">
                <a:cs typeface="Calibri"/>
              </a:rPr>
              <a:t> to find out more.</a:t>
            </a:r>
          </a:p>
        </p:txBody>
      </p:sp>
      <p:sp>
        <p:nvSpPr>
          <p:cNvPr id="4" name="Slide Number Placeholder 3"/>
          <p:cNvSpPr>
            <a:spLocks noGrp="1"/>
          </p:cNvSpPr>
          <p:nvPr>
            <p:ph type="sldNum" sz="quarter" idx="5"/>
          </p:nvPr>
        </p:nvSpPr>
        <p:spPr/>
        <p:txBody>
          <a:bodyPr/>
          <a:lstStyle/>
          <a:p>
            <a:fld id="{FE868821-A033-49E9-98A0-3E85B8B8C89A}" type="slidenum">
              <a:rPr lang="en-GB" smtClean="0"/>
              <a:t>36</a:t>
            </a:fld>
            <a:endParaRPr lang="en-GB"/>
          </a:p>
        </p:txBody>
      </p:sp>
    </p:spTree>
    <p:extLst>
      <p:ext uri="{BB962C8B-B14F-4D97-AF65-F5344CB8AC3E}">
        <p14:creationId xmlns:p14="http://schemas.microsoft.com/office/powerpoint/2010/main" val="13580391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19099" y="4776430"/>
            <a:ext cx="5954713" cy="5148620"/>
          </a:xfrm>
        </p:spPr>
        <p:txBody>
          <a:bodyPr>
            <a:noAutofit/>
          </a:bodyPr>
          <a:lstStyle/>
          <a:p>
            <a:pPr marL="0" marR="0" lvl="0" indent="0" algn="just" defTabSz="914400" rtl="0" eaLnBrk="1" fontAlgn="auto" latinLnBrk="0" hangingPunct="1">
              <a:lnSpc>
                <a:spcPct val="100000"/>
              </a:lnSpc>
              <a:spcBef>
                <a:spcPts val="100"/>
              </a:spcBef>
              <a:spcAft>
                <a:spcPts val="100"/>
              </a:spcAft>
              <a:buClrTx/>
              <a:buSzTx/>
              <a:buFontTx/>
              <a:buNone/>
              <a:tabLst/>
              <a:defRPr/>
            </a:pPr>
            <a:r>
              <a:rPr lang="en-US" sz="1000"/>
              <a:t>Let's begin with a brief introduction to the IFRS Foundation.</a:t>
            </a:r>
            <a:endParaRPr lang="en-US" sz="1000">
              <a:cs typeface="Calibri"/>
            </a:endParaRPr>
          </a:p>
          <a:p>
            <a:pPr algn="just">
              <a:spcBef>
                <a:spcPts val="100"/>
              </a:spcBef>
              <a:spcAft>
                <a:spcPts val="100"/>
              </a:spcAft>
            </a:pPr>
            <a:r>
              <a:rPr lang="en-GB" sz="1000">
                <a:cs typeface="Calibri"/>
              </a:rPr>
              <a:t>First, let’s go over the structure of the IFRS Foundation and its two standard-setting boards.</a:t>
            </a:r>
            <a:endParaRPr lang="en-GB" sz="1000">
              <a:ea typeface="Calibri"/>
              <a:cs typeface="Calibri"/>
            </a:endParaRPr>
          </a:p>
          <a:p>
            <a:pPr algn="just">
              <a:spcBef>
                <a:spcPts val="100"/>
              </a:spcBef>
              <a:spcAft>
                <a:spcPts val="100"/>
              </a:spcAft>
            </a:pPr>
            <a:r>
              <a:rPr lang="en-GB" sz="1000"/>
              <a:t>The IFRS Foundation is a not-for-profit organisation founded in 2001 on the belief that better information supports better economic and investment decisions.</a:t>
            </a:r>
            <a:endParaRPr lang="en-GB" sz="1000">
              <a:cs typeface="Calibri"/>
            </a:endParaRPr>
          </a:p>
          <a:p>
            <a:pPr algn="just">
              <a:spcBef>
                <a:spcPts val="100"/>
              </a:spcBef>
              <a:spcAft>
                <a:spcPts val="100"/>
              </a:spcAft>
            </a:pPr>
            <a:r>
              <a:rPr lang="en-GB" sz="1000"/>
              <a:t>The IFRS Foundation's mission is to develop IFRS Standards that bring transparency, accountability and efficiency to capital markets around the world. The IFRS Foundation's work serves the public interest by fostering trust, growth and long-term financial stability in the global economy.</a:t>
            </a:r>
            <a:endParaRPr lang="en-GB" sz="1000">
              <a:cs typeface="Calibri"/>
            </a:endParaRPr>
          </a:p>
          <a:p>
            <a:pPr algn="just">
              <a:spcBef>
                <a:spcPts val="100"/>
              </a:spcBef>
              <a:spcAft>
                <a:spcPts val="100"/>
              </a:spcAft>
            </a:pPr>
            <a:r>
              <a:rPr lang="en-GB" sz="1000"/>
              <a:t>The IFRS Foundation’s founding principle is that better information leads to better decisions. IFRS Standards meet this need by enabling companies worldwide to provide such information to their investors.</a:t>
            </a:r>
            <a:endParaRPr lang="en-GB" sz="1000">
              <a:cs typeface="Calibri"/>
            </a:endParaRPr>
          </a:p>
          <a:p>
            <a:pPr algn="just">
              <a:spcBef>
                <a:spcPts val="100"/>
              </a:spcBef>
              <a:spcAft>
                <a:spcPts val="100"/>
              </a:spcAft>
            </a:pPr>
            <a:r>
              <a:rPr lang="en-GB" sz="1000"/>
              <a:t>The IFRS Foundation oversees the development and governance of international accounting and sustainability-related Standards and operates under a three-tier governance model.</a:t>
            </a:r>
            <a:endParaRPr lang="en-US" sz="1000">
              <a:cs typeface="Calibri"/>
            </a:endParaRPr>
          </a:p>
          <a:p>
            <a:pPr algn="just">
              <a:spcBef>
                <a:spcPts val="100"/>
              </a:spcBef>
              <a:spcAft>
                <a:spcPts val="100"/>
              </a:spcAft>
            </a:pPr>
            <a:r>
              <a:rPr lang="en-GB" sz="1000"/>
              <a:t>The first tier is the Monitoring Board, a group of capital market authorities responsible for setting out the form and content of financial reporting in their jurisdictions. It reinforces the public oversight of the Foundation and the Trustees.</a:t>
            </a:r>
            <a:endParaRPr lang="en-GB" sz="1000">
              <a:cs typeface="Calibri"/>
            </a:endParaRPr>
          </a:p>
          <a:p>
            <a:pPr algn="just">
              <a:spcBef>
                <a:spcPts val="100"/>
              </a:spcBef>
              <a:spcAft>
                <a:spcPts val="100"/>
              </a:spcAft>
            </a:pPr>
            <a:r>
              <a:rPr lang="en-GB" sz="1000"/>
              <a:t>The next tier is the Trustees, who are appointed from various countries and professional backgrounds. They are responsible for governance and organisational strategy and provide strategic oversight for the standard-setting boards.</a:t>
            </a:r>
            <a:endParaRPr lang="en-GB" sz="1000">
              <a:cs typeface="Calibri"/>
            </a:endParaRPr>
          </a:p>
          <a:p>
            <a:pPr algn="just">
              <a:spcBef>
                <a:spcPts val="100"/>
              </a:spcBef>
              <a:spcAft>
                <a:spcPts val="100"/>
              </a:spcAft>
            </a:pPr>
            <a:r>
              <a:rPr lang="en-GB" sz="1000"/>
              <a:t>And then, the two standard-setting boards.</a:t>
            </a:r>
            <a:endParaRPr lang="en-GB" sz="1000">
              <a:cs typeface="Calibri"/>
            </a:endParaRPr>
          </a:p>
          <a:p>
            <a:pPr algn="just">
              <a:spcBef>
                <a:spcPts val="100"/>
              </a:spcBef>
              <a:spcAft>
                <a:spcPts val="100"/>
              </a:spcAft>
            </a:pPr>
            <a:r>
              <a:rPr lang="en-GB" sz="1000"/>
              <a:t>The International Accounting Standards Board, or IASB, was formed in 2001 to replace the International Accounting Standards Committee (IASC), which was set up in 1973. IASB members are responsible for the development and publication of IFRS Accounting Standards. The IFRS Interpretations Committee works with the IASB to support consistent application of IFRS Accounting Standards by responding to stakeholders’ application questions.</a:t>
            </a:r>
            <a:endParaRPr lang="en-GB" sz="1000">
              <a:cs typeface="Calibri"/>
            </a:endParaRPr>
          </a:p>
          <a:p>
            <a:pPr algn="just">
              <a:spcBef>
                <a:spcPts val="100"/>
              </a:spcBef>
              <a:spcAft>
                <a:spcPts val="100"/>
              </a:spcAft>
            </a:pPr>
            <a:r>
              <a:rPr lang="en-GB" sz="1000"/>
              <a:t>The International Sustainability Standards Board, or ISSB, was established in 2021 at COP26 in Glasgow. The ISSB is an independent sustainability disclosure standard-setting body of the IFRS Foundation. Its 14 members are appointed from various countries and professional backgrounds, including academia, accountancy, investment, sustainability, market or financial regulation and reporting companies. The ISSB issues IFRS Sustainability Disclosure Standards and the IFRS Sustainability Disclosure Taxonomy, which enables digital reporting. The ISSB also maintains the SASB Standards. </a:t>
            </a:r>
            <a:endParaRPr lang="en-GB" sz="1000">
              <a:cs typeface="Calibri"/>
            </a:endParaRPr>
          </a:p>
          <a:p>
            <a:pPr algn="just">
              <a:spcBef>
                <a:spcPts val="100"/>
              </a:spcBef>
              <a:spcAft>
                <a:spcPts val="100"/>
              </a:spcAft>
            </a:pPr>
            <a:r>
              <a:rPr lang="en-GB" sz="1000"/>
              <a:t>Both boards work independently yet complementarily to provide investors and capital providers with comprehensive information.</a:t>
            </a:r>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7F18D8-6F7A-A34C-9602-C38B02F3D35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67886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19100" y="4776430"/>
            <a:ext cx="5954712" cy="4650645"/>
          </a:xfrm>
        </p:spPr>
        <p:txBody>
          <a:bodyPr/>
          <a:lstStyle/>
          <a:p>
            <a:pPr algn="just">
              <a:spcBef>
                <a:spcPts val="200"/>
              </a:spcBef>
              <a:spcAft>
                <a:spcPts val="200"/>
              </a:spcAft>
            </a:pPr>
            <a:r>
              <a:rPr lang="en-US" sz="1000" dirty="0"/>
              <a:t>Let's look at why the ISSB was established. </a:t>
            </a:r>
            <a:endParaRPr lang="en-US" sz="1000" dirty="0">
              <a:cs typeface="Calibri"/>
            </a:endParaRPr>
          </a:p>
          <a:p>
            <a:pPr algn="just">
              <a:spcBef>
                <a:spcPts val="200"/>
              </a:spcBef>
              <a:spcAft>
                <a:spcPts val="200"/>
              </a:spcAft>
            </a:pPr>
            <a:r>
              <a:rPr lang="en-US" sz="1000" dirty="0"/>
              <a:t>While sustainability reporting has been around for a while, there were specific circumstances that led to the demand for the ISSB. </a:t>
            </a:r>
          </a:p>
          <a:p>
            <a:pPr algn="just">
              <a:spcBef>
                <a:spcPts val="200"/>
              </a:spcBef>
              <a:spcAft>
                <a:spcPts val="200"/>
              </a:spcAft>
            </a:pPr>
            <a:r>
              <a:rPr lang="en-GB" sz="1000" dirty="0"/>
              <a:t>Around the world, sustainability factors are becoming – if they are not already – a mainstream part of investment decision-making.</a:t>
            </a:r>
            <a:endParaRPr lang="en-US" sz="1000" dirty="0">
              <a:cs typeface="Calibri"/>
            </a:endParaRPr>
          </a:p>
          <a:p>
            <a:pPr algn="just">
              <a:spcBef>
                <a:spcPts val="200"/>
              </a:spcBef>
              <a:spcAft>
                <a:spcPts val="200"/>
              </a:spcAft>
            </a:pPr>
            <a:r>
              <a:rPr lang="en-GB" sz="1000" dirty="0"/>
              <a:t>These factors are also increasingly central to how companies plan, manage and report.</a:t>
            </a:r>
            <a:endParaRPr lang="en-US" sz="1000" dirty="0"/>
          </a:p>
          <a:p>
            <a:pPr algn="just">
              <a:spcBef>
                <a:spcPts val="200"/>
              </a:spcBef>
              <a:spcAft>
                <a:spcPts val="200"/>
              </a:spcAft>
            </a:pPr>
            <a:r>
              <a:rPr lang="en-US" sz="1000" dirty="0"/>
              <a:t>Investors need decision-useful, consistent, comparable information that enables them to understand sustainability-related risks and opportunities. </a:t>
            </a:r>
            <a:endParaRPr lang="en-US" sz="1000" dirty="0">
              <a:cs typeface="Calibri"/>
            </a:endParaRPr>
          </a:p>
          <a:p>
            <a:pPr algn="just">
              <a:spcBef>
                <a:spcPts val="200"/>
              </a:spcBef>
              <a:spcAft>
                <a:spcPts val="200"/>
              </a:spcAft>
            </a:pPr>
            <a:r>
              <a:rPr lang="en-US" sz="1000" dirty="0"/>
              <a:t>Information has been provided, but not in a consistent manner - and it has been designed to meet different audiences. There has been confusion around the myriad standards and frameworks, with companies and investors seeking clarity and guidance.</a:t>
            </a:r>
            <a:endParaRPr lang="en-US" sz="1000" dirty="0">
              <a:cs typeface="Calibri"/>
            </a:endParaRPr>
          </a:p>
          <a:p>
            <a:pPr algn="just">
              <a:spcBef>
                <a:spcPts val="200"/>
              </a:spcBef>
              <a:spcAft>
                <a:spcPts val="200"/>
              </a:spcAft>
            </a:pPr>
            <a:r>
              <a:rPr lang="en-US" sz="1000" dirty="0"/>
              <a:t>This confusion adds costs and complexity for companies and for the capital markets, which rely on robust information to function efficiently.</a:t>
            </a:r>
            <a:endParaRPr lang="en-US" sz="1000" dirty="0">
              <a:cs typeface="Calibri"/>
            </a:endParaRPr>
          </a:p>
          <a:p>
            <a:pPr algn="just">
              <a:spcBef>
                <a:spcPts val="200"/>
              </a:spcBef>
              <a:spcAft>
                <a:spcPts val="200"/>
              </a:spcAft>
            </a:pPr>
            <a:r>
              <a:rPr lang="en-US" sz="1000" dirty="0"/>
              <a:t>By consolidating and inheriting the resources of other investor-focused reporting initiatives, the ISSB has been able to address fragmentation and align international support for a global baseline of sustainability disclosures - for example from the G7, the G20 and the Financial Stability Board. </a:t>
            </a:r>
          </a:p>
          <a:p>
            <a:pPr algn="just">
              <a:spcBef>
                <a:spcPts val="200"/>
              </a:spcBef>
              <a:spcAft>
                <a:spcPts val="200"/>
              </a:spcAft>
            </a:pPr>
            <a:r>
              <a:rPr lang="en-US" sz="1000" dirty="0"/>
              <a:t>Furthermore, the ISSB has a transparent, rigorous due process to develop market-informed Standards that respond to these needs.</a:t>
            </a:r>
          </a:p>
          <a:p>
            <a:pPr algn="just">
              <a:spcBef>
                <a:spcPts val="200"/>
              </a:spcBef>
              <a:spcAft>
                <a:spcPts val="200"/>
              </a:spcAft>
            </a:pPr>
            <a:r>
              <a:rPr lang="en-GB" sz="1000" dirty="0">
                <a:cs typeface="Calibri"/>
              </a:rPr>
              <a:t>Jurisdictions around the world are taking steps to adopt or otherwise use the ISSB Standards.</a:t>
            </a:r>
          </a:p>
          <a:p>
            <a:pPr algn="just">
              <a:spcBef>
                <a:spcPts val="200"/>
              </a:spcBef>
              <a:spcAft>
                <a:spcPts val="200"/>
              </a:spcAft>
            </a:pPr>
            <a:endParaRPr lang="en-US" sz="1000" b="1" dirty="0">
              <a:cs typeface="Calibri"/>
            </a:endParaRPr>
          </a:p>
          <a:p>
            <a:pPr algn="just">
              <a:spcBef>
                <a:spcPts val="200"/>
              </a:spcBef>
              <a:spcAft>
                <a:spcPts val="200"/>
              </a:spcAft>
            </a:pPr>
            <a:endParaRPr lang="en-US" sz="1000" dirty="0"/>
          </a:p>
          <a:p>
            <a:pPr algn="just">
              <a:spcBef>
                <a:spcPts val="200"/>
              </a:spcBef>
              <a:spcAft>
                <a:spcPts val="200"/>
              </a:spcAft>
            </a:pPr>
            <a:endParaRPr lang="en-US" sz="1000" dirty="0">
              <a:cs typeface="Calibri" panose="020F0502020204030204"/>
            </a:endParaRPr>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7F18D8-6F7A-A34C-9602-C38B02F3D35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58111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19100" y="4776430"/>
            <a:ext cx="5954712" cy="4650645"/>
          </a:xfrm>
        </p:spPr>
        <p:txBody>
          <a:bodyPr/>
          <a:lstStyle/>
          <a:p>
            <a:pPr algn="just">
              <a:spcBef>
                <a:spcPts val="200"/>
              </a:spcBef>
              <a:spcAft>
                <a:spcPts val="200"/>
              </a:spcAft>
            </a:pPr>
            <a:r>
              <a:rPr lang="en-US" sz="1000">
                <a:ea typeface="Calibri"/>
                <a:cs typeface="Calibri"/>
              </a:rPr>
              <a:t>So why were the ISSB Standards developed? </a:t>
            </a:r>
            <a:endParaRPr lang="en-US" sz="1000"/>
          </a:p>
          <a:p>
            <a:pPr algn="just">
              <a:spcBef>
                <a:spcPts val="200"/>
              </a:spcBef>
              <a:spcAft>
                <a:spcPts val="200"/>
              </a:spcAft>
            </a:pPr>
            <a:r>
              <a:rPr lang="en-US" sz="1000">
                <a:effectLst/>
              </a:rPr>
              <a:t>The ISSB Standards </a:t>
            </a:r>
            <a:r>
              <a:rPr lang="en-US" sz="1000"/>
              <a:t>are designed </a:t>
            </a:r>
            <a:r>
              <a:rPr lang="en-US" sz="1000">
                <a:effectLst/>
              </a:rPr>
              <a:t>to enhance the </a:t>
            </a:r>
            <a:r>
              <a:rPr lang="en-US" sz="1000"/>
              <a:t>dialogue between investors and companies, helping companies communicate sustainability-related risks and opportunities to investors effectively.</a:t>
            </a:r>
            <a:endParaRPr lang="en-US" sz="1000">
              <a:ea typeface="Calibri"/>
              <a:cs typeface="Calibri"/>
            </a:endParaRPr>
          </a:p>
          <a:p>
            <a:pPr algn="just">
              <a:spcBef>
                <a:spcPts val="200"/>
              </a:spcBef>
              <a:spcAft>
                <a:spcPts val="200"/>
              </a:spcAft>
            </a:pPr>
            <a:r>
              <a:rPr lang="en-US" sz="1000"/>
              <a:t>The ISSB focused on making sure the Standards elicit decision-useful information from companies for investors. Disclosures that are assurable, globally comparable, and meet investor information needs. </a:t>
            </a:r>
            <a:endParaRPr lang="en-US" sz="1000">
              <a:ea typeface="Calibri"/>
              <a:cs typeface="Calibri"/>
            </a:endParaRPr>
          </a:p>
          <a:p>
            <a:pPr algn="just">
              <a:spcBef>
                <a:spcPts val="200"/>
              </a:spcBef>
              <a:spcAft>
                <a:spcPts val="200"/>
              </a:spcAft>
            </a:pPr>
            <a:r>
              <a:rPr lang="en-US" sz="1000"/>
              <a:t>The ISSB also focused on ensuring the Standards are cost effective, enabling companies to communicate comprehensively about their sustainability-related risks and opportunities.</a:t>
            </a:r>
            <a:endParaRPr lang="en-US" sz="1000">
              <a:effectLst/>
              <a:ea typeface="Calibri" panose="020F0502020204030204" pitchFamily="34" charset="0"/>
              <a:cs typeface="Calibri"/>
            </a:endParaRPr>
          </a:p>
          <a:p>
            <a:pPr algn="just">
              <a:spcBef>
                <a:spcPts val="200"/>
              </a:spcBef>
              <a:spcAft>
                <a:spcPts val="200"/>
              </a:spcAft>
            </a:pPr>
            <a:endParaRPr lang="en-US" sz="1000">
              <a:ea typeface="Calibri" panose="020F0502020204030204" pitchFamily="34" charset="0"/>
              <a:cs typeface="Calibri"/>
            </a:endParaRPr>
          </a:p>
          <a:p>
            <a:pPr algn="just">
              <a:spcBef>
                <a:spcPts val="200"/>
              </a:spcBef>
              <a:spcAft>
                <a:spcPts val="200"/>
              </a:spcAft>
            </a:pPr>
            <a:endParaRPr lang="en-GB" sz="1000">
              <a:ea typeface="Calibri" panose="020F0502020204030204" pitchFamily="34" charset="0"/>
              <a:cs typeface="Calibri"/>
            </a:endParaRPr>
          </a:p>
          <a:p>
            <a:pPr algn="just">
              <a:spcBef>
                <a:spcPts val="200"/>
              </a:spcBef>
              <a:spcAft>
                <a:spcPts val="200"/>
              </a:spcAft>
            </a:pPr>
            <a:endParaRPr lang="en-GB" sz="1000">
              <a:cs typeface="Calibri"/>
            </a:endParaRPr>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7F18D8-6F7A-A34C-9602-C38B02F3D35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57892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19100" y="4777224"/>
            <a:ext cx="5954713" cy="4649852"/>
          </a:xfrm>
        </p:spPr>
        <p:txBody>
          <a:bodyPr/>
          <a:lstStyle/>
          <a:p>
            <a:pPr algn="just">
              <a:spcBef>
                <a:spcPts val="200"/>
              </a:spcBef>
              <a:spcAft>
                <a:spcPts val="200"/>
              </a:spcAft>
              <a:defRPr/>
            </a:pPr>
            <a:r>
              <a:rPr lang="en-US" sz="1000" dirty="0">
                <a:solidFill>
                  <a:srgbClr val="5F6062"/>
                </a:solidFill>
                <a:sym typeface="Arial" charset="0"/>
              </a:rPr>
              <a:t>The ISSB has not reinvented</a:t>
            </a:r>
            <a:r>
              <a:rPr lang="en-US" sz="1000" dirty="0">
                <a:solidFill>
                  <a:srgbClr val="5F6062"/>
                </a:solidFill>
              </a:rPr>
              <a:t> </a:t>
            </a:r>
            <a:r>
              <a:rPr lang="en-US" sz="1000" dirty="0">
                <a:solidFill>
                  <a:srgbClr val="5F6062"/>
                </a:solidFill>
                <a:sym typeface="Arial" charset="0"/>
              </a:rPr>
              <a:t>the wheel. It </a:t>
            </a:r>
            <a:r>
              <a:rPr lang="en-US" sz="1000" dirty="0">
                <a:solidFill>
                  <a:srgbClr val="5F6062"/>
                </a:solidFill>
              </a:rPr>
              <a:t>has consolidated </a:t>
            </a:r>
            <a:r>
              <a:rPr lang="en-US" sz="1000" i="0" u="none" strike="noStrike" baseline="0" dirty="0">
                <a:solidFill>
                  <a:srgbClr val="5F6062"/>
                </a:solidFill>
              </a:rPr>
              <a:t>the global sustainability disclosure landscape, reducing complexity </a:t>
            </a:r>
            <a:r>
              <a:rPr lang="en-US" sz="1000" dirty="0">
                <a:solidFill>
                  <a:srgbClr val="5F6062"/>
                </a:solidFill>
              </a:rPr>
              <a:t>and building on the expertise </a:t>
            </a:r>
            <a:r>
              <a:rPr lang="en-US" sz="1000" i="0" u="none" strike="noStrike" baseline="0" dirty="0">
                <a:solidFill>
                  <a:srgbClr val="5F6062"/>
                </a:solidFill>
              </a:rPr>
              <a:t>and </a:t>
            </a:r>
            <a:r>
              <a:rPr lang="en-US" sz="1000" dirty="0">
                <a:solidFill>
                  <a:srgbClr val="5F6062"/>
                </a:solidFill>
              </a:rPr>
              <a:t>practices from established investor-focused </a:t>
            </a:r>
            <a:r>
              <a:rPr lang="en-US" sz="1000" i="0" u="none" strike="noStrike" baseline="0" dirty="0">
                <a:solidFill>
                  <a:srgbClr val="5F6062"/>
                </a:solidFill>
              </a:rPr>
              <a:t>frameworks </a:t>
            </a:r>
            <a:r>
              <a:rPr lang="en-US" sz="1000" dirty="0">
                <a:solidFill>
                  <a:srgbClr val="5F6062"/>
                </a:solidFill>
              </a:rPr>
              <a:t>and standards. This consolidation helps </a:t>
            </a:r>
            <a:r>
              <a:rPr lang="en-US" sz="1000" i="0" u="none" strike="noStrike" baseline="0" dirty="0">
                <a:solidFill>
                  <a:srgbClr val="5F6062"/>
                </a:solidFill>
              </a:rPr>
              <a:t>those </a:t>
            </a:r>
            <a:r>
              <a:rPr lang="en-US" sz="1000" dirty="0">
                <a:solidFill>
                  <a:srgbClr val="5F6062"/>
                </a:solidFill>
              </a:rPr>
              <a:t>already familiar with </a:t>
            </a:r>
            <a:r>
              <a:rPr lang="en-US" sz="1000" i="0" u="none" strike="noStrike" baseline="0" dirty="0">
                <a:solidFill>
                  <a:srgbClr val="5F6062"/>
                </a:solidFill>
              </a:rPr>
              <a:t>these materials to </a:t>
            </a:r>
            <a:r>
              <a:rPr lang="en-US" sz="1000" dirty="0">
                <a:solidFill>
                  <a:srgbClr val="5F6062"/>
                </a:solidFill>
              </a:rPr>
              <a:t>apply </a:t>
            </a:r>
            <a:r>
              <a:rPr lang="en-US" sz="1000" i="0" u="none" strike="noStrike" baseline="0" dirty="0">
                <a:solidFill>
                  <a:srgbClr val="5F6062"/>
                </a:solidFill>
              </a:rPr>
              <a:t>ISSB </a:t>
            </a:r>
            <a:r>
              <a:rPr lang="en-US" sz="1000" dirty="0">
                <a:solidFill>
                  <a:srgbClr val="5F6062"/>
                </a:solidFill>
              </a:rPr>
              <a:t>Standards effectively</a:t>
            </a:r>
            <a:r>
              <a:rPr lang="en-US" sz="1000" i="0" u="none" strike="noStrike" baseline="0" dirty="0">
                <a:solidFill>
                  <a:srgbClr val="5F6062"/>
                </a:solidFill>
              </a:rPr>
              <a:t>.</a:t>
            </a:r>
            <a:endParaRPr lang="en-US" sz="1000" dirty="0">
              <a:cs typeface="Calibri"/>
            </a:endParaRPr>
          </a:p>
          <a:p>
            <a:pPr algn="just">
              <a:spcBef>
                <a:spcPts val="200"/>
              </a:spcBef>
              <a:spcAft>
                <a:spcPts val="200"/>
              </a:spcAft>
            </a:pPr>
            <a:r>
              <a:rPr lang="en-US" sz="1000">
                <a:solidFill>
                  <a:srgbClr val="5F6062"/>
                </a:solidFill>
              </a:rPr>
              <a:t>The creation of the ISSB involved the consolidation of the Climate Disclosure Standards Board (CDSB) and the Value Reporting Foundation (VRF), which governed materials from the Sustainability Accounting Standards Board (SASB) and the International Integrated Reporting Council (IIRC). </a:t>
            </a:r>
            <a:r>
              <a:rPr lang="en-US" sz="1000" dirty="0">
                <a:solidFill>
                  <a:srgbClr val="5F6062"/>
                </a:solidFill>
              </a:rPr>
              <a:t>The Task Force on Climate-related Financial Disclosure (TCFD) was disbanded following the publication of the ISSB's inaugural standards.</a:t>
            </a:r>
            <a:endParaRPr lang="en-US" sz="1000" dirty="0">
              <a:solidFill>
                <a:srgbClr val="5F6062"/>
              </a:solidFill>
              <a:cs typeface="Calibri"/>
            </a:endParaRPr>
          </a:p>
          <a:p>
            <a:pPr algn="just">
              <a:spcBef>
                <a:spcPts val="200"/>
              </a:spcBef>
              <a:spcAft>
                <a:spcPts val="200"/>
              </a:spcAft>
            </a:pPr>
            <a:r>
              <a:rPr lang="en-US" sz="1000" dirty="0">
                <a:solidFill>
                  <a:srgbClr val="5F6062"/>
                </a:solidFill>
              </a:rPr>
              <a:t>IFRS S1 and IFRS S2 fully incorporate the recommendations of the TCFD and build on and consolidate materials from the Integrated Reporting Framework, SASB Standards and CDSB guidance. </a:t>
            </a:r>
            <a:endParaRPr lang="en-US" sz="1000" dirty="0">
              <a:solidFill>
                <a:srgbClr val="5F6062"/>
              </a:solidFill>
              <a:ea typeface="Roboto"/>
              <a:cs typeface="Calibri"/>
            </a:endParaRPr>
          </a:p>
          <a:p>
            <a:pPr algn="just">
              <a:spcBef>
                <a:spcPts val="200"/>
              </a:spcBef>
              <a:spcAft>
                <a:spcPts val="200"/>
              </a:spcAft>
            </a:pPr>
            <a:endParaRPr lang="en-US" sz="1000" dirty="0">
              <a:solidFill>
                <a:srgbClr val="5F6062"/>
              </a:solidFill>
              <a:ea typeface="Roboto"/>
              <a:cs typeface="Roboto"/>
            </a:endParaRPr>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7F18D8-6F7A-A34C-9602-C38B02F3D35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4735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19100" y="4777224"/>
            <a:ext cx="5954713" cy="4649852"/>
          </a:xfrm>
        </p:spPr>
        <p:txBody>
          <a:bodyPr/>
          <a:lstStyle/>
          <a:p>
            <a:pPr algn="just">
              <a:spcBef>
                <a:spcPts val="200"/>
              </a:spcBef>
              <a:spcAft>
                <a:spcPts val="200"/>
              </a:spcAft>
            </a:pPr>
            <a:r>
              <a:rPr lang="en-US" sz="1000" dirty="0">
                <a:solidFill>
                  <a:srgbClr val="575757"/>
                </a:solidFill>
              </a:rPr>
              <a:t>The ISSB's role is to provide a comprehensive global baseline of sustainability-related disclosures through its Standards. </a:t>
            </a:r>
            <a:endParaRPr lang="en-US" sz="1000" dirty="0">
              <a:solidFill>
                <a:srgbClr val="000000"/>
              </a:solidFill>
              <a:cs typeface="Calibri"/>
            </a:endParaRPr>
          </a:p>
          <a:p>
            <a:pPr algn="just">
              <a:spcBef>
                <a:spcPts val="200"/>
              </a:spcBef>
              <a:spcAft>
                <a:spcPts val="200"/>
              </a:spcAft>
            </a:pPr>
            <a:r>
              <a:rPr lang="en-US" sz="1000" dirty="0">
                <a:solidFill>
                  <a:srgbClr val="575757"/>
                </a:solidFill>
              </a:rPr>
              <a:t>The ISSB develops standards that can provide a common language for sustainability information, to enable comparable and consistent sustainability disclosures across global capital markets. The ISSB works with jurisdictions around the world, as well as its stakeholders, to deliver this.</a:t>
            </a:r>
            <a:endParaRPr lang="en-US" sz="1000" dirty="0">
              <a:cs typeface="Calibri"/>
            </a:endParaRPr>
          </a:p>
          <a:p>
            <a:pPr algn="just">
              <a:spcBef>
                <a:spcPts val="200"/>
              </a:spcBef>
              <a:spcAft>
                <a:spcPts val="200"/>
              </a:spcAft>
            </a:pPr>
            <a:r>
              <a:rPr lang="en-US" sz="1000" dirty="0">
                <a:solidFill>
                  <a:srgbClr val="575757"/>
                </a:solidFill>
              </a:rPr>
              <a:t>The ISSB’s global baseline has been developed to provide the information that is material to investors globally. </a:t>
            </a:r>
            <a:endParaRPr lang="en-US" sz="1000" dirty="0">
              <a:solidFill>
                <a:srgbClr val="000000"/>
              </a:solidFill>
              <a:cs typeface="Calibri"/>
            </a:endParaRPr>
          </a:p>
          <a:p>
            <a:pPr algn="just">
              <a:spcBef>
                <a:spcPts val="200"/>
              </a:spcBef>
              <a:spcAft>
                <a:spcPts val="200"/>
              </a:spcAft>
            </a:pPr>
            <a:r>
              <a:rPr lang="en-US" sz="1000" dirty="0">
                <a:solidFill>
                  <a:srgbClr val="575757"/>
                </a:solidFill>
              </a:rPr>
              <a:t>Jurisdictions are then able to require local market participants to disclose further information, by adding their own additional ‘building blocks’ to these global foundations, tailored to the incremental information needs that a jurisdiction considers necessary. Additional disclosures can be required, as long as such information is presented in a way that does not obscure the global baseline.</a:t>
            </a:r>
          </a:p>
          <a:p>
            <a:pPr algn="just">
              <a:spcBef>
                <a:spcPts val="200"/>
              </a:spcBef>
              <a:spcAft>
                <a:spcPts val="200"/>
              </a:spcAft>
            </a:pPr>
            <a:r>
              <a:rPr lang="en-US" sz="1000" dirty="0">
                <a:solidFill>
                  <a:srgbClr val="575757"/>
                </a:solidFill>
              </a:rPr>
              <a:t>Companies may also decide to use additional standards voluntarily – such as the GRI Standards.</a:t>
            </a:r>
            <a:endParaRPr lang="en-US" sz="1000" dirty="0">
              <a:solidFill>
                <a:srgbClr val="575757"/>
              </a:solidFill>
              <a:cs typeface="Calibri"/>
            </a:endParaRPr>
          </a:p>
          <a:p>
            <a:pPr algn="just">
              <a:spcBef>
                <a:spcPts val="200"/>
              </a:spcBef>
              <a:spcAft>
                <a:spcPts val="200"/>
              </a:spcAft>
            </a:pPr>
            <a:r>
              <a:rPr lang="en-US" sz="1000" dirty="0">
                <a:solidFill>
                  <a:srgbClr val="575757"/>
                </a:solidFill>
              </a:rPr>
              <a:t>These building blocks could be focused on disclosures that go beyond the remit of the ISSB, which is to meet the information needs of investors and capital markets. Or they could include jurisdiction-specific information relevant to investors.</a:t>
            </a:r>
            <a:endParaRPr lang="en-US" sz="1000" dirty="0">
              <a:solidFill>
                <a:srgbClr val="575757"/>
              </a:solidFill>
              <a:cs typeface="Calibri"/>
            </a:endParaRPr>
          </a:p>
          <a:p>
            <a:pPr algn="just">
              <a:spcBef>
                <a:spcPts val="200"/>
              </a:spcBef>
              <a:spcAft>
                <a:spcPts val="200"/>
              </a:spcAft>
            </a:pPr>
            <a:r>
              <a:rPr lang="en-US" sz="1000" dirty="0">
                <a:solidFill>
                  <a:srgbClr val="575757"/>
                </a:solidFill>
              </a:rPr>
              <a:t>Taking this building block approach provides an efficient reporting system for the benefit of companies.</a:t>
            </a:r>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7F18D8-6F7A-A34C-9602-C38B02F3D35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26063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19100" y="4776430"/>
            <a:ext cx="5954712" cy="4650645"/>
          </a:xfrm>
        </p:spPr>
        <p:txBody>
          <a:bodyPr/>
          <a:lstStyle/>
          <a:p>
            <a:pPr algn="just">
              <a:spcBef>
                <a:spcPts val="200"/>
              </a:spcBef>
              <a:spcAft>
                <a:spcPts val="200"/>
              </a:spcAft>
            </a:pPr>
            <a:r>
              <a:rPr lang="en-US" sz="1000"/>
              <a:t>There are several important aspects that contribute to making the ISSB Standards the global baseline of sustainability-related disclosures.</a:t>
            </a:r>
          </a:p>
          <a:p>
            <a:pPr algn="just">
              <a:spcBef>
                <a:spcPts val="200"/>
              </a:spcBef>
              <a:spcAft>
                <a:spcPts val="200"/>
              </a:spcAft>
            </a:pPr>
            <a:r>
              <a:rPr lang="en-US" sz="1000"/>
              <a:t>The ISSB’s role is to </a:t>
            </a:r>
            <a:r>
              <a:rPr lang="en-US" sz="1000" strike="noStrike"/>
              <a:t>provide a comprehensive global baseline of sustainability-related disclosures through</a:t>
            </a:r>
            <a:r>
              <a:rPr lang="en-US" sz="1000"/>
              <a:t> Standards.</a:t>
            </a:r>
            <a:endParaRPr lang="en-US" sz="1000">
              <a:ea typeface="Calibri"/>
              <a:cs typeface="Calibri"/>
            </a:endParaRPr>
          </a:p>
          <a:p>
            <a:pPr algn="just">
              <a:spcBef>
                <a:spcPts val="200"/>
              </a:spcBef>
              <a:spcAft>
                <a:spcPts val="200"/>
              </a:spcAft>
            </a:pPr>
            <a:r>
              <a:rPr lang="en-US" sz="1000"/>
              <a:t>IOSCO is made up of securities commissions from around the world. As such it is the global body for securities markets regulation. It has independently assessed the ISSB Standards and recommends them to jurisdictions for adoption.</a:t>
            </a:r>
            <a:endParaRPr lang="en-US" sz="1000">
              <a:ea typeface="Calibri"/>
              <a:cs typeface="Calibri"/>
            </a:endParaRPr>
          </a:p>
          <a:p>
            <a:pPr algn="just">
              <a:spcBef>
                <a:spcPts val="200"/>
              </a:spcBef>
              <a:spcAft>
                <a:spcPts val="200"/>
              </a:spcAft>
            </a:pPr>
            <a:r>
              <a:rPr lang="en-US" sz="1000"/>
              <a:t>IOSCO’s endorsement sends a strong signal to jurisdictions around the world that the ISSB Standards are fit for purpose for capital market use. This enables pricing in of sustainability-related risks and opportunities, and facilitates enhanced data collection and analysis.</a:t>
            </a:r>
          </a:p>
          <a:p>
            <a:pPr algn="just">
              <a:spcBef>
                <a:spcPts val="200"/>
              </a:spcBef>
              <a:spcAft>
                <a:spcPts val="200"/>
              </a:spcAft>
            </a:pPr>
            <a:r>
              <a:rPr lang="en-US" sz="1000"/>
              <a:t>IOSCO is calling on its 130 member jurisdictions—capital markets authorities that regulate more than 95% of the world’s securities markets—to consider how they can incorporate the ISSB Standards into their respective regulatory frameworks to deliver consistency and comparability of sustainability-related disclosures worldwide.</a:t>
            </a:r>
            <a:endParaRPr lang="en-US" sz="1000">
              <a:cs typeface="Calibri" panose="020F0502020204030204"/>
            </a:endParaRPr>
          </a:p>
          <a:p>
            <a:pPr algn="just">
              <a:spcBef>
                <a:spcPts val="200"/>
              </a:spcBef>
              <a:spcAft>
                <a:spcPts val="200"/>
              </a:spcAft>
            </a:pPr>
            <a:r>
              <a:rPr lang="en-US" sz="1000"/>
              <a:t>Next there are the audit standard setters, such as the International Auditing and Assurance Standards Board, or IAASB, which is in the process of setting sustainability-related assurance standards to help drive confidence and trust in disclosures.</a:t>
            </a:r>
            <a:endParaRPr lang="en-US" sz="1000">
              <a:cs typeface="Calibri" panose="020F0502020204030204"/>
            </a:endParaRPr>
          </a:p>
          <a:p>
            <a:pPr algn="just">
              <a:spcBef>
                <a:spcPts val="200"/>
              </a:spcBef>
              <a:spcAft>
                <a:spcPts val="200"/>
              </a:spcAft>
            </a:pPr>
            <a:r>
              <a:rPr lang="en-US" sz="1000"/>
              <a:t>And then you have the jurisdictions that will require the Standards, and those companies that will opt to apply them voluntarily because of the perceived benefits.</a:t>
            </a:r>
            <a:endParaRPr lang="en-US" sz="1000">
              <a:ea typeface="Calibri"/>
              <a:cs typeface="Calibri"/>
            </a:endParaRPr>
          </a:p>
          <a:p>
            <a:pPr algn="just">
              <a:spcBef>
                <a:spcPts val="200"/>
              </a:spcBef>
              <a:spcAft>
                <a:spcPts val="200"/>
              </a:spcAft>
            </a:pPr>
            <a:r>
              <a:rPr lang="en-US" sz="1000">
                <a:ea typeface="Calibri"/>
                <a:cs typeface="Calibri"/>
              </a:rPr>
              <a:t>All of these elements are critical to ensuring the global baseline is effective.</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5E7F18D8-6F7A-A34C-9602-C38B02F3D35C}" type="slidenum">
              <a:rPr lang="en-US" smtClean="0"/>
              <a:t>9</a:t>
            </a:fld>
            <a:endParaRPr lang="en-US"/>
          </a:p>
        </p:txBody>
      </p:sp>
    </p:spTree>
    <p:extLst>
      <p:ext uri="{BB962C8B-B14F-4D97-AF65-F5344CB8AC3E}">
        <p14:creationId xmlns:p14="http://schemas.microsoft.com/office/powerpoint/2010/main" val="35886333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FRS-Sustainability-Title Slide-1">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F8599EC-4DE9-330C-FCE2-003F7C65BD29}"/>
              </a:ext>
            </a:extLst>
          </p:cNvPr>
          <p:cNvSpPr/>
          <p:nvPr userDrawn="1"/>
        </p:nvSpPr>
        <p:spPr>
          <a:xfrm>
            <a:off x="1024751" y="2386515"/>
            <a:ext cx="507124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6" name="Text Placeholder 17">
            <a:extLst>
              <a:ext uri="{FF2B5EF4-FFF2-40B4-BE49-F238E27FC236}">
                <a16:creationId xmlns:a16="http://schemas.microsoft.com/office/drawing/2014/main" id="{2FF9ACEC-CA9A-7D94-0251-87947400E176}"/>
              </a:ext>
            </a:extLst>
          </p:cNvPr>
          <p:cNvSpPr>
            <a:spLocks noGrp="1"/>
          </p:cNvSpPr>
          <p:nvPr>
            <p:ph type="body" sz="quarter" idx="10" hasCustomPrompt="1"/>
          </p:nvPr>
        </p:nvSpPr>
        <p:spPr>
          <a:xfrm>
            <a:off x="1024751" y="2603448"/>
            <a:ext cx="5072400" cy="3263210"/>
          </a:xfrm>
          <a:prstGeom prst="rect">
            <a:avLst/>
          </a:prstGeom>
        </p:spPr>
        <p:txBody>
          <a:bodyPr lIns="0" tIns="0" rIns="0" bIns="0"/>
          <a:lstStyle>
            <a:lvl1pPr>
              <a:spcBef>
                <a:spcPts val="0"/>
              </a:spcBef>
              <a:defRPr>
                <a:solidFill>
                  <a:schemeClr val="bg1"/>
                </a:solidFill>
              </a:defRPr>
            </a:lvl1pPr>
          </a:lstStyle>
          <a:p>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IFRS Sustainability </a:t>
            </a:r>
            <a:b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b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Cover slide example</a:t>
            </a:r>
          </a:p>
        </p:txBody>
      </p:sp>
      <p:sp>
        <p:nvSpPr>
          <p:cNvPr id="27" name="Text Placeholder 24">
            <a:extLst>
              <a:ext uri="{FF2B5EF4-FFF2-40B4-BE49-F238E27FC236}">
                <a16:creationId xmlns:a16="http://schemas.microsoft.com/office/drawing/2014/main" id="{F65465DD-F725-83DB-465B-A87093D13BD0}"/>
              </a:ext>
            </a:extLst>
          </p:cNvPr>
          <p:cNvSpPr>
            <a:spLocks noGrp="1"/>
          </p:cNvSpPr>
          <p:nvPr>
            <p:ph type="body" sz="quarter" idx="11" hasCustomPrompt="1"/>
          </p:nvPr>
        </p:nvSpPr>
        <p:spPr>
          <a:xfrm>
            <a:off x="1024751" y="6037872"/>
            <a:ext cx="5072400" cy="451828"/>
          </a:xfrm>
          <a:prstGeom prst="rect">
            <a:avLst/>
          </a:prstGeom>
        </p:spPr>
        <p:txBody>
          <a:bodyPr wrap="square" lIns="0" tIns="0" rIns="0" bIns="0" anchor="b" anchorCtr="0">
            <a:noAutofit/>
          </a:bodyPr>
          <a:lstStyle>
            <a:lvl1pPr>
              <a:lnSpc>
                <a:spcPct val="100000"/>
              </a:lnSpc>
              <a:spcBef>
                <a:spcPts val="0"/>
              </a:spcBef>
              <a:defRPr sz="800"/>
            </a:lvl1pPr>
            <a:lvl2pPr>
              <a:defRPr sz="800"/>
            </a:lvl2pPr>
            <a:lvl3pPr>
              <a:defRPr sz="800"/>
            </a:lvl3pPr>
            <a:lvl4pPr>
              <a:defRPr sz="800"/>
            </a:lvl4pPr>
            <a:lvl5pPr>
              <a:defRPr sz="800"/>
            </a:lvl5pPr>
          </a:lstStyle>
          <a:p>
            <a:r>
              <a:rPr lang="en-US" sz="800">
                <a:solidFill>
                  <a:schemeClr val="bg1"/>
                </a:solidFill>
                <a:latin typeface="Arial" panose="020B0604020202020204" pitchFamily="34" charset="0"/>
                <a:ea typeface="Helvetica Neue" panose="02000503000000020004" pitchFamily="2" charset="0"/>
                <a:cs typeface="Arial" panose="020B0604020202020204" pitchFamily="34" charset="0"/>
              </a:rPr>
              <a:t>The views expressed in this presentation are those of the presenter, not necessarily those of the IFRS </a:t>
            </a:r>
            <a:br>
              <a:rPr lang="en-US" sz="800">
                <a:solidFill>
                  <a:schemeClr val="bg1"/>
                </a:solidFill>
                <a:latin typeface="Arial" panose="020B0604020202020204" pitchFamily="34" charset="0"/>
                <a:ea typeface="Helvetica Neue" panose="02000503000000020004" pitchFamily="2" charset="0"/>
                <a:cs typeface="Arial" panose="020B0604020202020204" pitchFamily="34" charset="0"/>
              </a:rPr>
            </a:br>
            <a:r>
              <a:rPr lang="en-US" sz="800">
                <a:solidFill>
                  <a:schemeClr val="bg1"/>
                </a:solidFill>
                <a:latin typeface="Arial" panose="020B0604020202020204" pitchFamily="34" charset="0"/>
                <a:ea typeface="Helvetica Neue" panose="02000503000000020004" pitchFamily="2" charset="0"/>
                <a:cs typeface="Arial" panose="020B0604020202020204" pitchFamily="34" charset="0"/>
              </a:rPr>
              <a:t>Foundation, International Accounting Standards Board or the International Sustainability Standards Board. </a:t>
            </a:r>
            <a:br>
              <a:rPr lang="en-US" sz="800">
                <a:solidFill>
                  <a:schemeClr val="bg1"/>
                </a:solidFill>
                <a:latin typeface="Arial" panose="020B0604020202020204" pitchFamily="34" charset="0"/>
                <a:ea typeface="Helvetica Neue" panose="02000503000000020004" pitchFamily="2" charset="0"/>
                <a:cs typeface="Arial" panose="020B0604020202020204" pitchFamily="34" charset="0"/>
              </a:rPr>
            </a:br>
            <a:r>
              <a:rPr lang="en-US" sz="800">
                <a:solidFill>
                  <a:schemeClr val="bg1"/>
                </a:solidFill>
                <a:latin typeface="Arial" panose="020B0604020202020204" pitchFamily="34" charset="0"/>
                <a:ea typeface="Helvetica Neue" panose="02000503000000020004" pitchFamily="2" charset="0"/>
                <a:cs typeface="Arial" panose="020B0604020202020204" pitchFamily="34" charset="0"/>
              </a:rPr>
              <a:t>Copyright © 2024 IFRS Foundation. All rights reserved.</a:t>
            </a:r>
          </a:p>
        </p:txBody>
      </p:sp>
      <p:pic>
        <p:nvPicPr>
          <p:cNvPr id="2" name="Picture 1">
            <a:extLst>
              <a:ext uri="{FF2B5EF4-FFF2-40B4-BE49-F238E27FC236}">
                <a16:creationId xmlns:a16="http://schemas.microsoft.com/office/drawing/2014/main" id="{C84C09C6-DBF7-F106-94E3-F739057AE48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r="30454" b="26127"/>
          <a:stretch/>
        </p:blipFill>
        <p:spPr>
          <a:xfrm>
            <a:off x="6828109" y="1160464"/>
            <a:ext cx="5363891" cy="5697536"/>
          </a:xfrm>
          <a:prstGeom prst="rect">
            <a:avLst/>
          </a:prstGeom>
        </p:spPr>
      </p:pic>
    </p:spTree>
    <p:extLst>
      <p:ext uri="{BB962C8B-B14F-4D97-AF65-F5344CB8AC3E}">
        <p14:creationId xmlns:p14="http://schemas.microsoft.com/office/powerpoint/2010/main" val="263250114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FRS-Sustainability-Quote-page-4">
    <p:spTree>
      <p:nvGrpSpPr>
        <p:cNvPr id="1" name=""/>
        <p:cNvGrpSpPr/>
        <p:nvPr/>
      </p:nvGrpSpPr>
      <p:grpSpPr>
        <a:xfrm>
          <a:off x="0" y="0"/>
          <a:ext cx="0" cy="0"/>
          <a:chOff x="0" y="0"/>
          <a:chExt cx="0" cy="0"/>
        </a:xfrm>
      </p:grpSpPr>
      <p:sp>
        <p:nvSpPr>
          <p:cNvPr id="13" name="Picture Placeholder 2">
            <a:extLst>
              <a:ext uri="{FF2B5EF4-FFF2-40B4-BE49-F238E27FC236}">
                <a16:creationId xmlns:a16="http://schemas.microsoft.com/office/drawing/2014/main" id="{DAC13B28-6B1E-4D42-CF13-02D1004B6BCF}"/>
              </a:ext>
            </a:extLst>
          </p:cNvPr>
          <p:cNvSpPr>
            <a:spLocks noGrp="1"/>
          </p:cNvSpPr>
          <p:nvPr>
            <p:ph type="pic" idx="1"/>
          </p:nvPr>
        </p:nvSpPr>
        <p:spPr>
          <a:xfrm>
            <a:off x="6773128" y="1125539"/>
            <a:ext cx="5047396" cy="5364161"/>
          </a:xfrm>
          <a:prstGeom prst="rect">
            <a:avLst/>
          </a:prstGeom>
          <a:solidFill>
            <a:schemeClr val="tx1"/>
          </a:solidFill>
        </p:spPr>
        <p:txBody>
          <a:bodyPr anchor="b" anchorCtr="0"/>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2" name="Text Placeholder 2">
            <a:extLst>
              <a:ext uri="{FF2B5EF4-FFF2-40B4-BE49-F238E27FC236}">
                <a16:creationId xmlns:a16="http://schemas.microsoft.com/office/drawing/2014/main" id="{4B40EADE-1B64-BE9A-783F-CBF2CB94E015}"/>
              </a:ext>
            </a:extLst>
          </p:cNvPr>
          <p:cNvSpPr>
            <a:spLocks noGrp="1"/>
          </p:cNvSpPr>
          <p:nvPr>
            <p:ph type="body" sz="quarter" idx="15" hasCustomPrompt="1"/>
          </p:nvPr>
        </p:nvSpPr>
        <p:spPr>
          <a:xfrm>
            <a:off x="1031532" y="1347319"/>
            <a:ext cx="5083174" cy="2462681"/>
          </a:xfrm>
          <a:prstGeom prst="rect">
            <a:avLst/>
          </a:prstGeom>
        </p:spPr>
        <p:txBody>
          <a:bodyPr lIns="0" tIns="0" rIns="0" bIns="0"/>
          <a:lstStyle>
            <a:lvl1pPr marL="182563" indent="-169863">
              <a:tabLst/>
              <a:defRPr sz="3330">
                <a:solidFill>
                  <a:schemeClr val="tx1"/>
                </a:solidFill>
              </a:defRPr>
            </a:lvl1pPr>
            <a:lvl2pPr>
              <a:defRPr sz="3330">
                <a:solidFill>
                  <a:schemeClr val="tx1"/>
                </a:solidFill>
              </a:defRPr>
            </a:lvl2pPr>
            <a:lvl3pPr>
              <a:defRPr sz="3330">
                <a:solidFill>
                  <a:schemeClr val="tx1"/>
                </a:solidFill>
              </a:defRPr>
            </a:lvl3pPr>
            <a:lvl4pPr>
              <a:defRPr sz="3330">
                <a:solidFill>
                  <a:schemeClr val="tx1"/>
                </a:solidFill>
              </a:defRPr>
            </a:lvl4pPr>
            <a:lvl5pPr>
              <a:defRPr sz="3330">
                <a:solidFill>
                  <a:schemeClr val="tx1"/>
                </a:solidFill>
              </a:defRPr>
            </a:lvl5pPr>
          </a:lstStyle>
          <a:p>
            <a:pPr marL="182563" indent="-169863"/>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“Quote lorem ipsum dolor</a:t>
            </a:r>
            <a:b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b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sit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amet</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adipiscing</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elit</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Maecenas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arcu</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eros,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hendrerit</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at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consectetur</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turpis</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a:t>
            </a:r>
          </a:p>
        </p:txBody>
      </p:sp>
      <p:sp>
        <p:nvSpPr>
          <p:cNvPr id="3" name="Text Placeholder 4">
            <a:extLst>
              <a:ext uri="{FF2B5EF4-FFF2-40B4-BE49-F238E27FC236}">
                <a16:creationId xmlns:a16="http://schemas.microsoft.com/office/drawing/2014/main" id="{5315DBEE-5C1B-1B03-3742-4CE3A53FA0CA}"/>
              </a:ext>
            </a:extLst>
          </p:cNvPr>
          <p:cNvSpPr>
            <a:spLocks noGrp="1"/>
          </p:cNvSpPr>
          <p:nvPr>
            <p:ph type="body" sz="quarter" idx="16" hasCustomPrompt="1"/>
          </p:nvPr>
        </p:nvSpPr>
        <p:spPr>
          <a:xfrm>
            <a:off x="1031532" y="4264161"/>
            <a:ext cx="5083174" cy="904875"/>
          </a:xfrm>
          <a:prstGeom prst="rect">
            <a:avLst/>
          </a:prstGeom>
        </p:spPr>
        <p:txBody>
          <a:bodyPr/>
          <a:lstStyle>
            <a:lvl1pPr>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stStyle>
          <a:p>
            <a:r>
              <a:rPr lang="en-US" sz="1600">
                <a:solidFill>
                  <a:srgbClr val="5D5B5C"/>
                </a:solidFill>
                <a:latin typeface="Arial" panose="020B0604020202020204" pitchFamily="34" charset="0"/>
                <a:ea typeface="Helvetica Neue" panose="02000503000000020004" pitchFamily="2" charset="0"/>
                <a:cs typeface="Arial" panose="020B0604020202020204" pitchFamily="34" charset="0"/>
              </a:rPr>
              <a:t>This is a quote or headline statement</a:t>
            </a:r>
            <a:endParaRPr lang="en-US" sz="800">
              <a:solidFill>
                <a:srgbClr val="5D5B5C"/>
              </a:solidFill>
              <a:latin typeface="Arial" panose="020B0604020202020204" pitchFamily="34" charset="0"/>
              <a:ea typeface="Helvetica Neue" panose="02000503000000020004" pitchFamily="2" charset="0"/>
              <a:cs typeface="Arial" panose="020B0604020202020204" pitchFamily="34" charset="0"/>
            </a:endParaRPr>
          </a:p>
        </p:txBody>
      </p:sp>
      <p:sp>
        <p:nvSpPr>
          <p:cNvPr id="5" name="Footer Placeholder 14">
            <a:extLst>
              <a:ext uri="{FF2B5EF4-FFF2-40B4-BE49-F238E27FC236}">
                <a16:creationId xmlns:a16="http://schemas.microsoft.com/office/drawing/2014/main" id="{B144DC9B-D37A-FC49-6FE3-49CD573B45BD}"/>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tx1"/>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spTree>
    <p:extLst>
      <p:ext uri="{BB962C8B-B14F-4D97-AF65-F5344CB8AC3E}">
        <p14:creationId xmlns:p14="http://schemas.microsoft.com/office/powerpoint/2010/main" val="2582692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FRS-Sustainability-List-1">
    <p:spTree>
      <p:nvGrpSpPr>
        <p:cNvPr id="1" name=""/>
        <p:cNvGrpSpPr/>
        <p:nvPr/>
      </p:nvGrpSpPr>
      <p:grpSpPr>
        <a:xfrm>
          <a:off x="0" y="0"/>
          <a:ext cx="0" cy="0"/>
          <a:chOff x="0" y="0"/>
          <a:chExt cx="0" cy="0"/>
        </a:xfrm>
      </p:grpSpPr>
      <p:sp>
        <p:nvSpPr>
          <p:cNvPr id="2" name="Text Placeholder 17">
            <a:extLst>
              <a:ext uri="{FF2B5EF4-FFF2-40B4-BE49-F238E27FC236}">
                <a16:creationId xmlns:a16="http://schemas.microsoft.com/office/drawing/2014/main" id="{EE0955D3-8887-05C4-F023-E1D109270A14}"/>
              </a:ext>
            </a:extLst>
          </p:cNvPr>
          <p:cNvSpPr>
            <a:spLocks noGrp="1"/>
          </p:cNvSpPr>
          <p:nvPr>
            <p:ph type="body" sz="quarter" idx="14" hasCustomPrompt="1"/>
          </p:nvPr>
        </p:nvSpPr>
        <p:spPr>
          <a:xfrm>
            <a:off x="1019174" y="1351313"/>
            <a:ext cx="5083608" cy="1142194"/>
          </a:xfrm>
          <a:prstGeom prst="rect">
            <a:avLst/>
          </a:prstGeom>
        </p:spPr>
        <p:txBody>
          <a:bodyPr lIns="0" tIns="0" rIns="0" bIns="0"/>
          <a:lstStyle>
            <a:lvl1pPr>
              <a:spcBef>
                <a:spcPts val="0"/>
              </a:spcBef>
              <a:defRPr>
                <a:solidFill>
                  <a:schemeClr val="tx1"/>
                </a:solidFill>
              </a:defRPr>
            </a:lvl1pPr>
          </a:lstStyle>
          <a:p>
            <a: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t>Listing page</a:t>
            </a:r>
          </a:p>
        </p:txBody>
      </p:sp>
      <p:sp>
        <p:nvSpPr>
          <p:cNvPr id="3" name="Text Placeholder 7">
            <a:extLst>
              <a:ext uri="{FF2B5EF4-FFF2-40B4-BE49-F238E27FC236}">
                <a16:creationId xmlns:a16="http://schemas.microsoft.com/office/drawing/2014/main" id="{F125421C-9DF3-3ABB-C25C-60EF593EF4D2}"/>
              </a:ext>
            </a:extLst>
          </p:cNvPr>
          <p:cNvSpPr>
            <a:spLocks noGrp="1"/>
          </p:cNvSpPr>
          <p:nvPr>
            <p:ph type="body" sz="quarter" idx="19" hasCustomPrompt="1"/>
          </p:nvPr>
        </p:nvSpPr>
        <p:spPr>
          <a:xfrm>
            <a:off x="1019173" y="2548098"/>
            <a:ext cx="5083607" cy="3501183"/>
          </a:xfrm>
          <a:prstGeom prst="rect">
            <a:avLst/>
          </a:prstGeom>
        </p:spPr>
        <p:txBody>
          <a:bodyPr wrap="square" lIns="0" tIns="0" rIns="0" bIns="0" numCol="1" spcCol="540000"/>
          <a:lstStyle>
            <a:lvl1pPr marL="285750" marR="0" indent="-2857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sz="14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marL="285750" marR="0" lvl="0" indent="-285750" algn="l" defTabSz="914400" rtl="0" eaLnBrk="1" fontAlgn="auto" latinLnBrk="0" hangingPunct="1">
              <a:lnSpc>
                <a:spcPct val="100000"/>
              </a:lnSpc>
              <a:spcBef>
                <a:spcPts val="1000"/>
              </a:spcBef>
              <a:spcAft>
                <a:spcPts val="0"/>
              </a:spcAft>
              <a:buClrTx/>
              <a:buSzTx/>
              <a:tabLst/>
              <a:defRPr/>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a:t>
            </a:r>
          </a:p>
        </p:txBody>
      </p:sp>
      <p:sp>
        <p:nvSpPr>
          <p:cNvPr id="5" name="Footer Placeholder 14">
            <a:extLst>
              <a:ext uri="{FF2B5EF4-FFF2-40B4-BE49-F238E27FC236}">
                <a16:creationId xmlns:a16="http://schemas.microsoft.com/office/drawing/2014/main" id="{769789CD-ED3A-21E5-5EA2-93D706CDCEC6}"/>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tx1"/>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spTree>
    <p:extLst>
      <p:ext uri="{BB962C8B-B14F-4D97-AF65-F5344CB8AC3E}">
        <p14:creationId xmlns:p14="http://schemas.microsoft.com/office/powerpoint/2010/main" val="36061695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FRS-Sustainability-Blank">
    <p:spTree>
      <p:nvGrpSpPr>
        <p:cNvPr id="1" name=""/>
        <p:cNvGrpSpPr/>
        <p:nvPr/>
      </p:nvGrpSpPr>
      <p:grpSpPr>
        <a:xfrm>
          <a:off x="0" y="0"/>
          <a:ext cx="0" cy="0"/>
          <a:chOff x="0" y="0"/>
          <a:chExt cx="0" cy="0"/>
        </a:xfrm>
      </p:grpSpPr>
      <p:sp>
        <p:nvSpPr>
          <p:cNvPr id="3" name="Footer Placeholder 14">
            <a:extLst>
              <a:ext uri="{FF2B5EF4-FFF2-40B4-BE49-F238E27FC236}">
                <a16:creationId xmlns:a16="http://schemas.microsoft.com/office/drawing/2014/main" id="{E45E6BD5-8A43-0F9A-76B5-A05959EE65DD}"/>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tx1"/>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spTree>
    <p:extLst>
      <p:ext uri="{BB962C8B-B14F-4D97-AF65-F5344CB8AC3E}">
        <p14:creationId xmlns:p14="http://schemas.microsoft.com/office/powerpoint/2010/main" val="34924545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IFRS-Sustainability-List-1">
    <p:spTree>
      <p:nvGrpSpPr>
        <p:cNvPr id="1" name=""/>
        <p:cNvGrpSpPr/>
        <p:nvPr/>
      </p:nvGrpSpPr>
      <p:grpSpPr>
        <a:xfrm>
          <a:off x="0" y="0"/>
          <a:ext cx="0" cy="0"/>
          <a:chOff x="0" y="0"/>
          <a:chExt cx="0" cy="0"/>
        </a:xfrm>
      </p:grpSpPr>
      <p:sp>
        <p:nvSpPr>
          <p:cNvPr id="2" name="Text Placeholder 17">
            <a:extLst>
              <a:ext uri="{FF2B5EF4-FFF2-40B4-BE49-F238E27FC236}">
                <a16:creationId xmlns:a16="http://schemas.microsoft.com/office/drawing/2014/main" id="{EE0955D3-8887-05C4-F023-E1D109270A14}"/>
              </a:ext>
            </a:extLst>
          </p:cNvPr>
          <p:cNvSpPr>
            <a:spLocks noGrp="1"/>
          </p:cNvSpPr>
          <p:nvPr>
            <p:ph type="body" sz="quarter" idx="14" hasCustomPrompt="1"/>
          </p:nvPr>
        </p:nvSpPr>
        <p:spPr>
          <a:xfrm>
            <a:off x="1019174" y="1351313"/>
            <a:ext cx="5083608" cy="1142194"/>
          </a:xfrm>
          <a:prstGeom prst="rect">
            <a:avLst/>
          </a:prstGeom>
        </p:spPr>
        <p:txBody>
          <a:bodyPr lIns="0" tIns="0" rIns="0" bIns="0"/>
          <a:lstStyle>
            <a:lvl1pPr>
              <a:spcBef>
                <a:spcPts val="0"/>
              </a:spcBef>
              <a:defRPr>
                <a:solidFill>
                  <a:schemeClr val="tx1"/>
                </a:solidFill>
              </a:defRPr>
            </a:lvl1pPr>
          </a:lstStyle>
          <a:p>
            <a: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t>Listing page</a:t>
            </a:r>
          </a:p>
        </p:txBody>
      </p:sp>
      <p:sp>
        <p:nvSpPr>
          <p:cNvPr id="5" name="Footer Placeholder 14">
            <a:extLst>
              <a:ext uri="{FF2B5EF4-FFF2-40B4-BE49-F238E27FC236}">
                <a16:creationId xmlns:a16="http://schemas.microsoft.com/office/drawing/2014/main" id="{769789CD-ED3A-21E5-5EA2-93D706CDCEC6}"/>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tx1"/>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spTree>
    <p:extLst>
      <p:ext uri="{BB962C8B-B14F-4D97-AF65-F5344CB8AC3E}">
        <p14:creationId xmlns:p14="http://schemas.microsoft.com/office/powerpoint/2010/main" val="11508934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IFRS-Sustainability-Title only">
    <p:spTree>
      <p:nvGrpSpPr>
        <p:cNvPr id="1" name=""/>
        <p:cNvGrpSpPr/>
        <p:nvPr/>
      </p:nvGrpSpPr>
      <p:grpSpPr>
        <a:xfrm>
          <a:off x="0" y="0"/>
          <a:ext cx="0" cy="0"/>
          <a:chOff x="0" y="0"/>
          <a:chExt cx="0" cy="0"/>
        </a:xfrm>
      </p:grpSpPr>
      <p:sp>
        <p:nvSpPr>
          <p:cNvPr id="20" name="Text Placeholder 17">
            <a:extLst>
              <a:ext uri="{FF2B5EF4-FFF2-40B4-BE49-F238E27FC236}">
                <a16:creationId xmlns:a16="http://schemas.microsoft.com/office/drawing/2014/main" id="{338A8128-D549-C5EB-AFE9-D2FA10AA689C}"/>
              </a:ext>
            </a:extLst>
          </p:cNvPr>
          <p:cNvSpPr>
            <a:spLocks noGrp="1"/>
          </p:cNvSpPr>
          <p:nvPr>
            <p:ph type="body" sz="quarter" idx="10" hasCustomPrompt="1"/>
          </p:nvPr>
        </p:nvSpPr>
        <p:spPr>
          <a:xfrm>
            <a:off x="1019173" y="1351313"/>
            <a:ext cx="7592197" cy="1142194"/>
          </a:xfrm>
          <a:prstGeom prst="rect">
            <a:avLst/>
          </a:prstGeom>
        </p:spPr>
        <p:txBody>
          <a:bodyPr lIns="0" tIns="0" rIns="0" bIns="0"/>
          <a:lstStyle>
            <a:lvl1pPr>
              <a:spcBef>
                <a:spcPts val="0"/>
              </a:spcBef>
              <a:defRPr>
                <a:solidFill>
                  <a:schemeClr val="tx1"/>
                </a:solidFill>
              </a:defRPr>
            </a:lvl1pPr>
          </a:lstStyle>
          <a:p>
            <a: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t>IFRS Sustainability text page</a:t>
            </a:r>
          </a:p>
        </p:txBody>
      </p:sp>
    </p:spTree>
    <p:extLst>
      <p:ext uri="{BB962C8B-B14F-4D97-AF65-F5344CB8AC3E}">
        <p14:creationId xmlns:p14="http://schemas.microsoft.com/office/powerpoint/2010/main" val="28839942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5F606-1059-2991-64CE-6499D57DC3A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A81D0C2-F306-8EC3-8CCE-7BB2067B67D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257E07F-8DA0-A479-FA50-A69777A0B49B}"/>
              </a:ext>
            </a:extLst>
          </p:cNvPr>
          <p:cNvSpPr>
            <a:spLocks noGrp="1"/>
          </p:cNvSpPr>
          <p:nvPr>
            <p:ph type="dt" sz="half" idx="10"/>
          </p:nvPr>
        </p:nvSpPr>
        <p:spPr/>
        <p:txBody>
          <a:bodyPr/>
          <a:lstStyle/>
          <a:p>
            <a:fld id="{CB517652-8D2D-4140-A379-3FA24A1A114A}" type="datetimeFigureOut">
              <a:rPr lang="en-GB" smtClean="0"/>
              <a:t>19/09/2024</a:t>
            </a:fld>
            <a:endParaRPr lang="en-GB"/>
          </a:p>
        </p:txBody>
      </p:sp>
      <p:sp>
        <p:nvSpPr>
          <p:cNvPr id="5" name="Footer Placeholder 4">
            <a:extLst>
              <a:ext uri="{FF2B5EF4-FFF2-40B4-BE49-F238E27FC236}">
                <a16:creationId xmlns:a16="http://schemas.microsoft.com/office/drawing/2014/main" id="{EE2D1391-CCCC-5525-0CE0-235F96110F4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486F6CA-3639-DCEB-C6CE-D8739E2BD10D}"/>
              </a:ext>
            </a:extLst>
          </p:cNvPr>
          <p:cNvSpPr>
            <a:spLocks noGrp="1"/>
          </p:cNvSpPr>
          <p:nvPr>
            <p:ph type="sldNum" sz="quarter" idx="12"/>
          </p:nvPr>
        </p:nvSpPr>
        <p:spPr/>
        <p:txBody>
          <a:bodyPr/>
          <a:lstStyle/>
          <a:p>
            <a:fld id="{29A4D9EA-2752-4DC4-B9B0-1A00E77C25D7}" type="slidenum">
              <a:rPr lang="en-GB" smtClean="0"/>
              <a:t>‹#›</a:t>
            </a:fld>
            <a:endParaRPr lang="en-GB"/>
          </a:p>
        </p:txBody>
      </p:sp>
    </p:spTree>
    <p:extLst>
      <p:ext uri="{BB962C8B-B14F-4D97-AF65-F5344CB8AC3E}">
        <p14:creationId xmlns:p14="http://schemas.microsoft.com/office/powerpoint/2010/main" val="2669972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216EB-A008-E275-419B-B6B45395F9EC}"/>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27C3163-C6F5-2227-85F6-CCAE5B0B9C2C}"/>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3934487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5F606-1059-2991-64CE-6499D57DC3A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A81D0C2-F306-8EC3-8CCE-7BB2067B67D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257E07F-8DA0-A479-FA50-A69777A0B49B}"/>
              </a:ext>
            </a:extLst>
          </p:cNvPr>
          <p:cNvSpPr>
            <a:spLocks noGrp="1"/>
          </p:cNvSpPr>
          <p:nvPr>
            <p:ph type="dt" sz="half" idx="10"/>
          </p:nvPr>
        </p:nvSpPr>
        <p:spPr/>
        <p:txBody>
          <a:bodyPr/>
          <a:lstStyle/>
          <a:p>
            <a:fld id="{CB517652-8D2D-4140-A379-3FA24A1A114A}" type="datetimeFigureOut">
              <a:rPr lang="en-GB" smtClean="0"/>
              <a:t>19/09/2024</a:t>
            </a:fld>
            <a:endParaRPr lang="en-GB"/>
          </a:p>
        </p:txBody>
      </p:sp>
      <p:sp>
        <p:nvSpPr>
          <p:cNvPr id="5" name="Footer Placeholder 4">
            <a:extLst>
              <a:ext uri="{FF2B5EF4-FFF2-40B4-BE49-F238E27FC236}">
                <a16:creationId xmlns:a16="http://schemas.microsoft.com/office/drawing/2014/main" id="{EE2D1391-CCCC-5525-0CE0-235F96110F4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486F6CA-3639-DCEB-C6CE-D8739E2BD10D}"/>
              </a:ext>
            </a:extLst>
          </p:cNvPr>
          <p:cNvSpPr>
            <a:spLocks noGrp="1"/>
          </p:cNvSpPr>
          <p:nvPr>
            <p:ph type="sldNum" sz="quarter" idx="12"/>
          </p:nvPr>
        </p:nvSpPr>
        <p:spPr/>
        <p:txBody>
          <a:bodyPr/>
          <a:lstStyle/>
          <a:p>
            <a:fld id="{29A4D9EA-2752-4DC4-B9B0-1A00E77C25D7}" type="slidenum">
              <a:rPr lang="en-GB" smtClean="0"/>
              <a:t>‹#›</a:t>
            </a:fld>
            <a:endParaRPr lang="en-GB"/>
          </a:p>
        </p:txBody>
      </p:sp>
    </p:spTree>
    <p:extLst>
      <p:ext uri="{BB962C8B-B14F-4D97-AF65-F5344CB8AC3E}">
        <p14:creationId xmlns:p14="http://schemas.microsoft.com/office/powerpoint/2010/main" val="21906614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B439C-47BB-E555-DB6F-DECC06AC0D5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03750F2-3CDA-ABBC-222B-653DFCE8838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951A793-1AD2-887C-6800-3F39FB3D9C95}"/>
              </a:ext>
            </a:extLst>
          </p:cNvPr>
          <p:cNvSpPr>
            <a:spLocks noGrp="1"/>
          </p:cNvSpPr>
          <p:nvPr>
            <p:ph type="dt" sz="half" idx="10"/>
          </p:nvPr>
        </p:nvSpPr>
        <p:spPr/>
        <p:txBody>
          <a:bodyPr/>
          <a:lstStyle/>
          <a:p>
            <a:fld id="{CB517652-8D2D-4140-A379-3FA24A1A114A}" type="datetimeFigureOut">
              <a:rPr lang="en-GB" smtClean="0"/>
              <a:t>19/09/2024</a:t>
            </a:fld>
            <a:endParaRPr lang="en-GB"/>
          </a:p>
        </p:txBody>
      </p:sp>
      <p:sp>
        <p:nvSpPr>
          <p:cNvPr id="5" name="Footer Placeholder 4">
            <a:extLst>
              <a:ext uri="{FF2B5EF4-FFF2-40B4-BE49-F238E27FC236}">
                <a16:creationId xmlns:a16="http://schemas.microsoft.com/office/drawing/2014/main" id="{F8D27C14-DA9F-CCE5-7AC2-E889233C418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348507C-5321-4E42-45C0-523EBADE7D67}"/>
              </a:ext>
            </a:extLst>
          </p:cNvPr>
          <p:cNvSpPr>
            <a:spLocks noGrp="1"/>
          </p:cNvSpPr>
          <p:nvPr>
            <p:ph type="sldNum" sz="quarter" idx="12"/>
          </p:nvPr>
        </p:nvSpPr>
        <p:spPr/>
        <p:txBody>
          <a:bodyPr/>
          <a:lstStyle/>
          <a:p>
            <a:fld id="{29A4D9EA-2752-4DC4-B9B0-1A00E77C25D7}" type="slidenum">
              <a:rPr lang="en-GB" smtClean="0"/>
              <a:t>‹#›</a:t>
            </a:fld>
            <a:endParaRPr lang="en-GB"/>
          </a:p>
        </p:txBody>
      </p:sp>
    </p:spTree>
    <p:extLst>
      <p:ext uri="{BB962C8B-B14F-4D97-AF65-F5344CB8AC3E}">
        <p14:creationId xmlns:p14="http://schemas.microsoft.com/office/powerpoint/2010/main" val="2581252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4AAD3-A1B0-DF02-1284-52A317FBC71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C3DF245-46B7-04E9-864E-A5F630EBF58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4D2DDBB-0BF4-6168-3367-24BA2C873A6E}"/>
              </a:ext>
            </a:extLst>
          </p:cNvPr>
          <p:cNvSpPr>
            <a:spLocks noGrp="1"/>
          </p:cNvSpPr>
          <p:nvPr>
            <p:ph type="dt" sz="half" idx="10"/>
          </p:nvPr>
        </p:nvSpPr>
        <p:spPr/>
        <p:txBody>
          <a:bodyPr/>
          <a:lstStyle/>
          <a:p>
            <a:fld id="{CB517652-8D2D-4140-A379-3FA24A1A114A}" type="datetimeFigureOut">
              <a:rPr lang="en-GB" smtClean="0"/>
              <a:t>19/09/2024</a:t>
            </a:fld>
            <a:endParaRPr lang="en-GB"/>
          </a:p>
        </p:txBody>
      </p:sp>
      <p:sp>
        <p:nvSpPr>
          <p:cNvPr id="5" name="Footer Placeholder 4">
            <a:extLst>
              <a:ext uri="{FF2B5EF4-FFF2-40B4-BE49-F238E27FC236}">
                <a16:creationId xmlns:a16="http://schemas.microsoft.com/office/drawing/2014/main" id="{E1387124-74AD-0760-2C10-7EFC6358510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DD211BD-7E51-E76C-F133-3EEFE051A975}"/>
              </a:ext>
            </a:extLst>
          </p:cNvPr>
          <p:cNvSpPr>
            <a:spLocks noGrp="1"/>
          </p:cNvSpPr>
          <p:nvPr>
            <p:ph type="sldNum" sz="quarter" idx="12"/>
          </p:nvPr>
        </p:nvSpPr>
        <p:spPr/>
        <p:txBody>
          <a:bodyPr/>
          <a:lstStyle/>
          <a:p>
            <a:fld id="{29A4D9EA-2752-4DC4-B9B0-1A00E77C25D7}" type="slidenum">
              <a:rPr lang="en-GB" smtClean="0"/>
              <a:t>‹#›</a:t>
            </a:fld>
            <a:endParaRPr lang="en-GB"/>
          </a:p>
        </p:txBody>
      </p:sp>
    </p:spTree>
    <p:extLst>
      <p:ext uri="{BB962C8B-B14F-4D97-AF65-F5344CB8AC3E}">
        <p14:creationId xmlns:p14="http://schemas.microsoft.com/office/powerpoint/2010/main" val="1351229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ustainability-Title Slide-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A07FE55-E30E-0C53-5758-36B5928B8E99}"/>
              </a:ext>
            </a:extLst>
          </p:cNvPr>
          <p:cNvSpPr/>
          <p:nvPr userDrawn="1"/>
        </p:nvSpPr>
        <p:spPr>
          <a:xfrm>
            <a:off x="0" y="1169929"/>
            <a:ext cx="12192000" cy="5688072"/>
          </a:xfrm>
          <a:prstGeom prst="rect">
            <a:avLst/>
          </a:prstGeom>
          <a:solidFill>
            <a:srgbClr val="E7E7E7"/>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17">
            <a:extLst>
              <a:ext uri="{FF2B5EF4-FFF2-40B4-BE49-F238E27FC236}">
                <a16:creationId xmlns:a16="http://schemas.microsoft.com/office/drawing/2014/main" id="{5451A9A7-51AC-89C1-5AB7-E1406C9565B7}"/>
              </a:ext>
            </a:extLst>
          </p:cNvPr>
          <p:cNvSpPr>
            <a:spLocks noGrp="1"/>
          </p:cNvSpPr>
          <p:nvPr>
            <p:ph type="body" sz="quarter" idx="10" hasCustomPrompt="1"/>
          </p:nvPr>
        </p:nvSpPr>
        <p:spPr>
          <a:xfrm>
            <a:off x="1024750" y="2603448"/>
            <a:ext cx="5072400" cy="3263210"/>
          </a:xfrm>
          <a:prstGeom prst="rect">
            <a:avLst/>
          </a:prstGeom>
        </p:spPr>
        <p:txBody>
          <a:bodyPr lIns="0" tIns="0" rIns="0" bIns="0"/>
          <a:lstStyle>
            <a:lvl1pPr>
              <a:spcBef>
                <a:spcPts val="0"/>
              </a:spcBef>
              <a:defRPr>
                <a:solidFill>
                  <a:schemeClr val="tx1"/>
                </a:solidFill>
              </a:defRPr>
            </a:lvl1pPr>
          </a:lstStyle>
          <a:p>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IFRS Sustainability </a:t>
            </a:r>
            <a:b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b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Cover slide example</a:t>
            </a:r>
          </a:p>
        </p:txBody>
      </p:sp>
    </p:spTree>
    <p:extLst>
      <p:ext uri="{BB962C8B-B14F-4D97-AF65-F5344CB8AC3E}">
        <p14:creationId xmlns:p14="http://schemas.microsoft.com/office/powerpoint/2010/main" val="27076404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E8E81-CFD3-23F0-429B-CFF2772590A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1B6E09A-0666-F290-09D2-C08F864A779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B257720-515C-6D00-540C-975E8A70EA7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5BFD59B-2D77-6CEA-58A1-C2DAD36D9AC4}"/>
              </a:ext>
            </a:extLst>
          </p:cNvPr>
          <p:cNvSpPr>
            <a:spLocks noGrp="1"/>
          </p:cNvSpPr>
          <p:nvPr>
            <p:ph type="dt" sz="half" idx="10"/>
          </p:nvPr>
        </p:nvSpPr>
        <p:spPr/>
        <p:txBody>
          <a:bodyPr/>
          <a:lstStyle/>
          <a:p>
            <a:fld id="{CB517652-8D2D-4140-A379-3FA24A1A114A}" type="datetimeFigureOut">
              <a:rPr lang="en-GB" smtClean="0"/>
              <a:t>19/09/2024</a:t>
            </a:fld>
            <a:endParaRPr lang="en-GB"/>
          </a:p>
        </p:txBody>
      </p:sp>
      <p:sp>
        <p:nvSpPr>
          <p:cNvPr id="6" name="Footer Placeholder 5">
            <a:extLst>
              <a:ext uri="{FF2B5EF4-FFF2-40B4-BE49-F238E27FC236}">
                <a16:creationId xmlns:a16="http://schemas.microsoft.com/office/drawing/2014/main" id="{58B40420-3D46-0066-234A-7BD3C4B2D3D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DE3DA32-2523-3739-00E9-B5FEF06FCE06}"/>
              </a:ext>
            </a:extLst>
          </p:cNvPr>
          <p:cNvSpPr>
            <a:spLocks noGrp="1"/>
          </p:cNvSpPr>
          <p:nvPr>
            <p:ph type="sldNum" sz="quarter" idx="12"/>
          </p:nvPr>
        </p:nvSpPr>
        <p:spPr/>
        <p:txBody>
          <a:bodyPr/>
          <a:lstStyle/>
          <a:p>
            <a:fld id="{29A4D9EA-2752-4DC4-B9B0-1A00E77C25D7}" type="slidenum">
              <a:rPr lang="en-GB" smtClean="0"/>
              <a:t>‹#›</a:t>
            </a:fld>
            <a:endParaRPr lang="en-GB"/>
          </a:p>
        </p:txBody>
      </p:sp>
    </p:spTree>
    <p:extLst>
      <p:ext uri="{BB962C8B-B14F-4D97-AF65-F5344CB8AC3E}">
        <p14:creationId xmlns:p14="http://schemas.microsoft.com/office/powerpoint/2010/main" val="3495694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B4D75-D2E9-A236-376F-5B981484240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D01EFEA-53FF-79C2-490F-E7FABF1468C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8A80598-AB3E-E08E-6D2F-A9718C24B0A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CD03DCB-DE8A-0A83-F56D-4FC645BDA68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EA85BB4-BB45-E517-022C-F1F2BD22171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1B12D53-BB4B-013F-906C-6F27276B34D9}"/>
              </a:ext>
            </a:extLst>
          </p:cNvPr>
          <p:cNvSpPr>
            <a:spLocks noGrp="1"/>
          </p:cNvSpPr>
          <p:nvPr>
            <p:ph type="dt" sz="half" idx="10"/>
          </p:nvPr>
        </p:nvSpPr>
        <p:spPr/>
        <p:txBody>
          <a:bodyPr/>
          <a:lstStyle/>
          <a:p>
            <a:fld id="{CB517652-8D2D-4140-A379-3FA24A1A114A}" type="datetimeFigureOut">
              <a:rPr lang="en-GB" smtClean="0"/>
              <a:t>19/09/2024</a:t>
            </a:fld>
            <a:endParaRPr lang="en-GB"/>
          </a:p>
        </p:txBody>
      </p:sp>
      <p:sp>
        <p:nvSpPr>
          <p:cNvPr id="8" name="Footer Placeholder 7">
            <a:extLst>
              <a:ext uri="{FF2B5EF4-FFF2-40B4-BE49-F238E27FC236}">
                <a16:creationId xmlns:a16="http://schemas.microsoft.com/office/drawing/2014/main" id="{8A2B641E-6019-C53C-B1EA-9D0CED6DED7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00A22BF-E090-DA48-B70A-211E0017747F}"/>
              </a:ext>
            </a:extLst>
          </p:cNvPr>
          <p:cNvSpPr>
            <a:spLocks noGrp="1"/>
          </p:cNvSpPr>
          <p:nvPr>
            <p:ph type="sldNum" sz="quarter" idx="12"/>
          </p:nvPr>
        </p:nvSpPr>
        <p:spPr/>
        <p:txBody>
          <a:bodyPr/>
          <a:lstStyle/>
          <a:p>
            <a:fld id="{29A4D9EA-2752-4DC4-B9B0-1A00E77C25D7}" type="slidenum">
              <a:rPr lang="en-GB" smtClean="0"/>
              <a:t>‹#›</a:t>
            </a:fld>
            <a:endParaRPr lang="en-GB"/>
          </a:p>
        </p:txBody>
      </p:sp>
    </p:spTree>
    <p:extLst>
      <p:ext uri="{BB962C8B-B14F-4D97-AF65-F5344CB8AC3E}">
        <p14:creationId xmlns:p14="http://schemas.microsoft.com/office/powerpoint/2010/main" val="31867685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FC086-F8BC-BAF5-D768-4ED44E759E5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6729B9D-1CD3-E90C-358A-DC85E1FA53E1}"/>
              </a:ext>
            </a:extLst>
          </p:cNvPr>
          <p:cNvSpPr>
            <a:spLocks noGrp="1"/>
          </p:cNvSpPr>
          <p:nvPr>
            <p:ph type="dt" sz="half" idx="10"/>
          </p:nvPr>
        </p:nvSpPr>
        <p:spPr/>
        <p:txBody>
          <a:bodyPr/>
          <a:lstStyle/>
          <a:p>
            <a:fld id="{CB517652-8D2D-4140-A379-3FA24A1A114A}" type="datetimeFigureOut">
              <a:rPr lang="en-GB" smtClean="0"/>
              <a:t>19/09/2024</a:t>
            </a:fld>
            <a:endParaRPr lang="en-GB"/>
          </a:p>
        </p:txBody>
      </p:sp>
      <p:sp>
        <p:nvSpPr>
          <p:cNvPr id="4" name="Footer Placeholder 3">
            <a:extLst>
              <a:ext uri="{FF2B5EF4-FFF2-40B4-BE49-F238E27FC236}">
                <a16:creationId xmlns:a16="http://schemas.microsoft.com/office/drawing/2014/main" id="{2EAB043A-9012-601E-D4BD-47015D29BEC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47ADBD5-039F-0FA2-1D0D-010004BBE6CB}"/>
              </a:ext>
            </a:extLst>
          </p:cNvPr>
          <p:cNvSpPr>
            <a:spLocks noGrp="1"/>
          </p:cNvSpPr>
          <p:nvPr>
            <p:ph type="sldNum" sz="quarter" idx="12"/>
          </p:nvPr>
        </p:nvSpPr>
        <p:spPr/>
        <p:txBody>
          <a:bodyPr/>
          <a:lstStyle/>
          <a:p>
            <a:fld id="{29A4D9EA-2752-4DC4-B9B0-1A00E77C25D7}" type="slidenum">
              <a:rPr lang="en-GB" smtClean="0"/>
              <a:t>‹#›</a:t>
            </a:fld>
            <a:endParaRPr lang="en-GB"/>
          </a:p>
        </p:txBody>
      </p:sp>
    </p:spTree>
    <p:extLst>
      <p:ext uri="{BB962C8B-B14F-4D97-AF65-F5344CB8AC3E}">
        <p14:creationId xmlns:p14="http://schemas.microsoft.com/office/powerpoint/2010/main" val="14078663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FDB26CE-C732-8707-A2F8-6658CB1468B3}"/>
              </a:ext>
            </a:extLst>
          </p:cNvPr>
          <p:cNvSpPr>
            <a:spLocks noGrp="1"/>
          </p:cNvSpPr>
          <p:nvPr>
            <p:ph type="dt" sz="half" idx="10"/>
          </p:nvPr>
        </p:nvSpPr>
        <p:spPr/>
        <p:txBody>
          <a:bodyPr/>
          <a:lstStyle/>
          <a:p>
            <a:fld id="{CB517652-8D2D-4140-A379-3FA24A1A114A}" type="datetimeFigureOut">
              <a:rPr lang="en-GB" smtClean="0"/>
              <a:t>19/09/2024</a:t>
            </a:fld>
            <a:endParaRPr lang="en-GB"/>
          </a:p>
        </p:txBody>
      </p:sp>
      <p:sp>
        <p:nvSpPr>
          <p:cNvPr id="3" name="Footer Placeholder 2">
            <a:extLst>
              <a:ext uri="{FF2B5EF4-FFF2-40B4-BE49-F238E27FC236}">
                <a16:creationId xmlns:a16="http://schemas.microsoft.com/office/drawing/2014/main" id="{7238D24B-6273-592E-1832-880512FCA1C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B655BFB-0AFC-AA7B-FF92-71642D8B435B}"/>
              </a:ext>
            </a:extLst>
          </p:cNvPr>
          <p:cNvSpPr>
            <a:spLocks noGrp="1"/>
          </p:cNvSpPr>
          <p:nvPr>
            <p:ph type="sldNum" sz="quarter" idx="12"/>
          </p:nvPr>
        </p:nvSpPr>
        <p:spPr/>
        <p:txBody>
          <a:bodyPr/>
          <a:lstStyle/>
          <a:p>
            <a:fld id="{29A4D9EA-2752-4DC4-B9B0-1A00E77C25D7}" type="slidenum">
              <a:rPr lang="en-GB" smtClean="0"/>
              <a:t>‹#›</a:t>
            </a:fld>
            <a:endParaRPr lang="en-GB"/>
          </a:p>
        </p:txBody>
      </p:sp>
    </p:spTree>
    <p:extLst>
      <p:ext uri="{BB962C8B-B14F-4D97-AF65-F5344CB8AC3E}">
        <p14:creationId xmlns:p14="http://schemas.microsoft.com/office/powerpoint/2010/main" val="41452356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7BFC4-FAFF-728F-A27D-A6A7A096AF0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C39E6DF-BBCF-0476-2145-8B102E0A601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2849095-10F6-FDB0-D1A8-C034C30139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9782BF-AA48-F64A-307D-C422AEEB4FFD}"/>
              </a:ext>
            </a:extLst>
          </p:cNvPr>
          <p:cNvSpPr>
            <a:spLocks noGrp="1"/>
          </p:cNvSpPr>
          <p:nvPr>
            <p:ph type="dt" sz="half" idx="10"/>
          </p:nvPr>
        </p:nvSpPr>
        <p:spPr/>
        <p:txBody>
          <a:bodyPr/>
          <a:lstStyle/>
          <a:p>
            <a:fld id="{CB517652-8D2D-4140-A379-3FA24A1A114A}" type="datetimeFigureOut">
              <a:rPr lang="en-GB" smtClean="0"/>
              <a:t>19/09/2024</a:t>
            </a:fld>
            <a:endParaRPr lang="en-GB"/>
          </a:p>
        </p:txBody>
      </p:sp>
      <p:sp>
        <p:nvSpPr>
          <p:cNvPr id="6" name="Footer Placeholder 5">
            <a:extLst>
              <a:ext uri="{FF2B5EF4-FFF2-40B4-BE49-F238E27FC236}">
                <a16:creationId xmlns:a16="http://schemas.microsoft.com/office/drawing/2014/main" id="{93AC8567-8390-BA0A-ABF3-6F36926A277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7EAF9D6-3CF9-7089-C451-3DF3AEA6C6F3}"/>
              </a:ext>
            </a:extLst>
          </p:cNvPr>
          <p:cNvSpPr>
            <a:spLocks noGrp="1"/>
          </p:cNvSpPr>
          <p:nvPr>
            <p:ph type="sldNum" sz="quarter" idx="12"/>
          </p:nvPr>
        </p:nvSpPr>
        <p:spPr/>
        <p:txBody>
          <a:bodyPr/>
          <a:lstStyle/>
          <a:p>
            <a:fld id="{29A4D9EA-2752-4DC4-B9B0-1A00E77C25D7}" type="slidenum">
              <a:rPr lang="en-GB" smtClean="0"/>
              <a:t>‹#›</a:t>
            </a:fld>
            <a:endParaRPr lang="en-GB"/>
          </a:p>
        </p:txBody>
      </p:sp>
    </p:spTree>
    <p:extLst>
      <p:ext uri="{BB962C8B-B14F-4D97-AF65-F5344CB8AC3E}">
        <p14:creationId xmlns:p14="http://schemas.microsoft.com/office/powerpoint/2010/main" val="11489192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B18D1-2DFE-355E-3D70-44F181D4178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247E4FA-051A-0ED0-9A57-73B05FBD6DA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75E55E6-2622-A63C-85E2-C190690F3A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71F375A-9616-AEF4-5D01-B74BDF36A60C}"/>
              </a:ext>
            </a:extLst>
          </p:cNvPr>
          <p:cNvSpPr>
            <a:spLocks noGrp="1"/>
          </p:cNvSpPr>
          <p:nvPr>
            <p:ph type="dt" sz="half" idx="10"/>
          </p:nvPr>
        </p:nvSpPr>
        <p:spPr/>
        <p:txBody>
          <a:bodyPr/>
          <a:lstStyle/>
          <a:p>
            <a:fld id="{CB517652-8D2D-4140-A379-3FA24A1A114A}" type="datetimeFigureOut">
              <a:rPr lang="en-GB" smtClean="0"/>
              <a:t>19/09/2024</a:t>
            </a:fld>
            <a:endParaRPr lang="en-GB"/>
          </a:p>
        </p:txBody>
      </p:sp>
      <p:sp>
        <p:nvSpPr>
          <p:cNvPr id="6" name="Footer Placeholder 5">
            <a:extLst>
              <a:ext uri="{FF2B5EF4-FFF2-40B4-BE49-F238E27FC236}">
                <a16:creationId xmlns:a16="http://schemas.microsoft.com/office/drawing/2014/main" id="{DE5D0792-1327-D2D8-1CE7-47E35D6BF91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894BEE6-907E-6391-F623-CDE539A6195A}"/>
              </a:ext>
            </a:extLst>
          </p:cNvPr>
          <p:cNvSpPr>
            <a:spLocks noGrp="1"/>
          </p:cNvSpPr>
          <p:nvPr>
            <p:ph type="sldNum" sz="quarter" idx="12"/>
          </p:nvPr>
        </p:nvSpPr>
        <p:spPr/>
        <p:txBody>
          <a:bodyPr/>
          <a:lstStyle/>
          <a:p>
            <a:fld id="{29A4D9EA-2752-4DC4-B9B0-1A00E77C25D7}" type="slidenum">
              <a:rPr lang="en-GB" smtClean="0"/>
              <a:t>‹#›</a:t>
            </a:fld>
            <a:endParaRPr lang="en-GB"/>
          </a:p>
        </p:txBody>
      </p:sp>
    </p:spTree>
    <p:extLst>
      <p:ext uri="{BB962C8B-B14F-4D97-AF65-F5344CB8AC3E}">
        <p14:creationId xmlns:p14="http://schemas.microsoft.com/office/powerpoint/2010/main" val="2983083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64416-464E-26DA-E09F-53BDB433F74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155694A-7C56-8366-FF96-3C092B005A0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62A1584-28C4-06EA-32A2-2EABCF0737AA}"/>
              </a:ext>
            </a:extLst>
          </p:cNvPr>
          <p:cNvSpPr>
            <a:spLocks noGrp="1"/>
          </p:cNvSpPr>
          <p:nvPr>
            <p:ph type="dt" sz="half" idx="10"/>
          </p:nvPr>
        </p:nvSpPr>
        <p:spPr/>
        <p:txBody>
          <a:bodyPr/>
          <a:lstStyle/>
          <a:p>
            <a:fld id="{CB517652-8D2D-4140-A379-3FA24A1A114A}" type="datetimeFigureOut">
              <a:rPr lang="en-GB" smtClean="0"/>
              <a:t>19/09/2024</a:t>
            </a:fld>
            <a:endParaRPr lang="en-GB"/>
          </a:p>
        </p:txBody>
      </p:sp>
      <p:sp>
        <p:nvSpPr>
          <p:cNvPr id="5" name="Footer Placeholder 4">
            <a:extLst>
              <a:ext uri="{FF2B5EF4-FFF2-40B4-BE49-F238E27FC236}">
                <a16:creationId xmlns:a16="http://schemas.microsoft.com/office/drawing/2014/main" id="{BF92C115-3EFB-B72C-DAAB-9E081F0A631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237DCE8-ED70-2AFB-AA28-C490DDA0C994}"/>
              </a:ext>
            </a:extLst>
          </p:cNvPr>
          <p:cNvSpPr>
            <a:spLocks noGrp="1"/>
          </p:cNvSpPr>
          <p:nvPr>
            <p:ph type="sldNum" sz="quarter" idx="12"/>
          </p:nvPr>
        </p:nvSpPr>
        <p:spPr/>
        <p:txBody>
          <a:bodyPr/>
          <a:lstStyle/>
          <a:p>
            <a:fld id="{29A4D9EA-2752-4DC4-B9B0-1A00E77C25D7}" type="slidenum">
              <a:rPr lang="en-GB" smtClean="0"/>
              <a:t>‹#›</a:t>
            </a:fld>
            <a:endParaRPr lang="en-GB"/>
          </a:p>
        </p:txBody>
      </p:sp>
    </p:spTree>
    <p:extLst>
      <p:ext uri="{BB962C8B-B14F-4D97-AF65-F5344CB8AC3E}">
        <p14:creationId xmlns:p14="http://schemas.microsoft.com/office/powerpoint/2010/main" val="27692904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78D7EBF-54E3-155A-4842-C7A718207F5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24953E0-D38C-4984-63D6-14423BEA167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E8CD8BB-720B-684B-3202-C9C8E2DF43CE}"/>
              </a:ext>
            </a:extLst>
          </p:cNvPr>
          <p:cNvSpPr>
            <a:spLocks noGrp="1"/>
          </p:cNvSpPr>
          <p:nvPr>
            <p:ph type="dt" sz="half" idx="10"/>
          </p:nvPr>
        </p:nvSpPr>
        <p:spPr/>
        <p:txBody>
          <a:bodyPr/>
          <a:lstStyle/>
          <a:p>
            <a:fld id="{CB517652-8D2D-4140-A379-3FA24A1A114A}" type="datetimeFigureOut">
              <a:rPr lang="en-GB" smtClean="0"/>
              <a:t>19/09/2024</a:t>
            </a:fld>
            <a:endParaRPr lang="en-GB"/>
          </a:p>
        </p:txBody>
      </p:sp>
      <p:sp>
        <p:nvSpPr>
          <p:cNvPr id="5" name="Footer Placeholder 4">
            <a:extLst>
              <a:ext uri="{FF2B5EF4-FFF2-40B4-BE49-F238E27FC236}">
                <a16:creationId xmlns:a16="http://schemas.microsoft.com/office/drawing/2014/main" id="{1C6EBD78-97E7-2921-0022-4EDB7BEAAE0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33C983A-3B8B-0E6A-7A53-41E5CA9531A6}"/>
              </a:ext>
            </a:extLst>
          </p:cNvPr>
          <p:cNvSpPr>
            <a:spLocks noGrp="1"/>
          </p:cNvSpPr>
          <p:nvPr>
            <p:ph type="sldNum" sz="quarter" idx="12"/>
          </p:nvPr>
        </p:nvSpPr>
        <p:spPr/>
        <p:txBody>
          <a:bodyPr/>
          <a:lstStyle/>
          <a:p>
            <a:fld id="{29A4D9EA-2752-4DC4-B9B0-1A00E77C25D7}" type="slidenum">
              <a:rPr lang="en-GB" smtClean="0"/>
              <a:t>‹#›</a:t>
            </a:fld>
            <a:endParaRPr lang="en-GB"/>
          </a:p>
        </p:txBody>
      </p:sp>
    </p:spTree>
    <p:extLst>
      <p:ext uri="{BB962C8B-B14F-4D97-AF65-F5344CB8AC3E}">
        <p14:creationId xmlns:p14="http://schemas.microsoft.com/office/powerpoint/2010/main" val="5517538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IFRS-Sustainability-Text single colum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382D66F-FCFE-BF2F-1D04-96B510904980}"/>
              </a:ext>
            </a:extLst>
          </p:cNvPr>
          <p:cNvSpPr/>
          <p:nvPr userDrawn="1"/>
        </p:nvSpPr>
        <p:spPr>
          <a:xfrm>
            <a:off x="1019173" y="1134379"/>
            <a:ext cx="5071249"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latin typeface="Arial" panose="020B0604020202020204" pitchFamily="34" charset="0"/>
              <a:cs typeface="Arial" panose="020B0604020202020204" pitchFamily="34" charset="0"/>
            </a:endParaRPr>
          </a:p>
        </p:txBody>
      </p:sp>
      <p:sp>
        <p:nvSpPr>
          <p:cNvPr id="20" name="Text Placeholder 17">
            <a:extLst>
              <a:ext uri="{FF2B5EF4-FFF2-40B4-BE49-F238E27FC236}">
                <a16:creationId xmlns:a16="http://schemas.microsoft.com/office/drawing/2014/main" id="{338A8128-D549-C5EB-AFE9-D2FA10AA689C}"/>
              </a:ext>
            </a:extLst>
          </p:cNvPr>
          <p:cNvSpPr>
            <a:spLocks noGrp="1"/>
          </p:cNvSpPr>
          <p:nvPr>
            <p:ph type="body" sz="quarter" idx="10" hasCustomPrompt="1"/>
          </p:nvPr>
        </p:nvSpPr>
        <p:spPr>
          <a:xfrm>
            <a:off x="1019173" y="1351313"/>
            <a:ext cx="7592197" cy="1142194"/>
          </a:xfrm>
          <a:prstGeom prst="rect">
            <a:avLst/>
          </a:prstGeom>
        </p:spPr>
        <p:txBody>
          <a:bodyPr lIns="0" tIns="0" rIns="0" bIns="0"/>
          <a:lstStyle>
            <a:lvl1pPr>
              <a:spcBef>
                <a:spcPts val="0"/>
              </a:spcBef>
              <a:defRPr>
                <a:solidFill>
                  <a:schemeClr val="tx1"/>
                </a:solidFill>
              </a:defRPr>
            </a:lvl1pPr>
          </a:lstStyle>
          <a:p>
            <a:r>
              <a:rPr lang="en-GB" sz="3330" noProof="0">
                <a:solidFill>
                  <a:srgbClr val="5D5B5C"/>
                </a:solidFill>
                <a:latin typeface="Arial" panose="020B0604020202020204" pitchFamily="34" charset="0"/>
                <a:ea typeface="Helvetica Neue" panose="02000503000000020004" pitchFamily="2" charset="0"/>
                <a:cs typeface="Arial" panose="020B0604020202020204" pitchFamily="34" charset="0"/>
              </a:rPr>
              <a:t>IFRS Sustainability text page</a:t>
            </a:r>
          </a:p>
        </p:txBody>
      </p:sp>
      <p:sp>
        <p:nvSpPr>
          <p:cNvPr id="25" name="Text Placeholder 24">
            <a:extLst>
              <a:ext uri="{FF2B5EF4-FFF2-40B4-BE49-F238E27FC236}">
                <a16:creationId xmlns:a16="http://schemas.microsoft.com/office/drawing/2014/main" id="{5AD4478D-6C05-FD2E-0F80-E1FBBAA75491}"/>
              </a:ext>
            </a:extLst>
          </p:cNvPr>
          <p:cNvSpPr>
            <a:spLocks noGrp="1"/>
          </p:cNvSpPr>
          <p:nvPr>
            <p:ph type="body" sz="quarter" idx="14" hasCustomPrompt="1"/>
          </p:nvPr>
        </p:nvSpPr>
        <p:spPr>
          <a:xfrm>
            <a:off x="1019173" y="2548098"/>
            <a:ext cx="7592197" cy="3501183"/>
          </a:xfrm>
          <a:prstGeom prst="rect">
            <a:avLst/>
          </a:prstGeom>
        </p:spPr>
        <p:txBody>
          <a:bodyPr lIns="0" tIns="0" rIns="0" bIns="0"/>
          <a:lstStyle>
            <a:lvl1pPr>
              <a:defRPr sz="20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stStyle>
          <a:p>
            <a:r>
              <a:rPr lang="en-GB" sz="2000" noProof="0">
                <a:solidFill>
                  <a:srgbClr val="5D5B5C"/>
                </a:solidFill>
                <a:latin typeface="Arial" panose="020B0604020202020204" pitchFamily="34" charset="0"/>
                <a:ea typeface="Helvetica Neue" panose="02000503000000020004" pitchFamily="2" charset="0"/>
                <a:cs typeface="Arial" panose="020B0604020202020204" pitchFamily="34" charset="0"/>
              </a:rPr>
              <a:t>Single column text. Text goes here Lorem ipsum dolor sit amet, consectetur adipiscing elit. Phasellus quis eros ut nunc maximus facilisis at et nisi. Curabitur varius efficitur dolor, sed malesuada nisl lacinia convallis. Sed fermentum quam vel molestie pharetra. </a:t>
            </a:r>
          </a:p>
        </p:txBody>
      </p:sp>
      <p:pic>
        <p:nvPicPr>
          <p:cNvPr id="2" name="Picture 1">
            <a:extLst>
              <a:ext uri="{FF2B5EF4-FFF2-40B4-BE49-F238E27FC236}">
                <a16:creationId xmlns:a16="http://schemas.microsoft.com/office/drawing/2014/main" id="{2A2B8D65-F583-9A1D-A55D-019E9D48933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175" y="378132"/>
            <a:ext cx="1371327" cy="423183"/>
          </a:xfrm>
          <a:prstGeom prst="rect">
            <a:avLst/>
          </a:prstGeom>
        </p:spPr>
      </p:pic>
      <p:sp>
        <p:nvSpPr>
          <p:cNvPr id="3" name="Footer Placeholder 14">
            <a:extLst>
              <a:ext uri="{FF2B5EF4-FFF2-40B4-BE49-F238E27FC236}">
                <a16:creationId xmlns:a16="http://schemas.microsoft.com/office/drawing/2014/main" id="{83B4852A-6A52-4FA9-132E-9EA0C4DBD7E7}"/>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tx1"/>
                </a:solidFill>
              </a:defRPr>
            </a:lvl1pPr>
          </a:lstStyle>
          <a:p>
            <a:fld id="{4790123A-71E8-BF43-B702-A9002E60F899}" type="slidenum">
              <a:rPr lang="en-GB" noProof="0" smtClean="0">
                <a:cs typeface="Arial" panose="020B0604020202020204" pitchFamily="34" charset="0"/>
              </a:rPr>
              <a:pPr/>
              <a:t>‹#›</a:t>
            </a:fld>
            <a:endParaRPr lang="en-GB" noProof="0">
              <a:cs typeface="Arial" panose="020B0604020202020204" pitchFamily="34" charset="0"/>
            </a:endParaRPr>
          </a:p>
        </p:txBody>
      </p:sp>
    </p:spTree>
    <p:extLst>
      <p:ext uri="{BB962C8B-B14F-4D97-AF65-F5344CB8AC3E}">
        <p14:creationId xmlns:p14="http://schemas.microsoft.com/office/powerpoint/2010/main" val="5602581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FRS-Sustainability-Divider Slide-1">
    <p:bg>
      <p:bgPr>
        <a:solidFill>
          <a:schemeClr val="accent3"/>
        </a:solidFill>
        <a:effectLst/>
      </p:bgPr>
    </p:bg>
    <p:spTree>
      <p:nvGrpSpPr>
        <p:cNvPr id="1" name=""/>
        <p:cNvGrpSpPr/>
        <p:nvPr/>
      </p:nvGrpSpPr>
      <p:grpSpPr>
        <a:xfrm>
          <a:off x="0" y="0"/>
          <a:ext cx="0" cy="0"/>
          <a:chOff x="0" y="0"/>
          <a:chExt cx="0" cy="0"/>
        </a:xfrm>
      </p:grpSpPr>
      <p:sp>
        <p:nvSpPr>
          <p:cNvPr id="13" name="Text Placeholder 17">
            <a:extLst>
              <a:ext uri="{FF2B5EF4-FFF2-40B4-BE49-F238E27FC236}">
                <a16:creationId xmlns:a16="http://schemas.microsoft.com/office/drawing/2014/main" id="{F053F62C-1A07-DCED-5428-9B08EB4AEACC}"/>
              </a:ext>
            </a:extLst>
          </p:cNvPr>
          <p:cNvSpPr>
            <a:spLocks noGrp="1"/>
          </p:cNvSpPr>
          <p:nvPr>
            <p:ph type="body" sz="quarter" idx="10" hasCustomPrompt="1"/>
          </p:nvPr>
        </p:nvSpPr>
        <p:spPr>
          <a:xfrm>
            <a:off x="1024751" y="2603448"/>
            <a:ext cx="5071249" cy="3263210"/>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IFRS Sustainability </a:t>
            </a:r>
            <a:b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b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Divider slide</a:t>
            </a:r>
          </a:p>
          <a:p>
            <a:endParaRPr lang="en-US" sz="3330">
              <a:solidFill>
                <a:schemeClr val="bg1"/>
              </a:solidFill>
              <a:latin typeface="Arial" panose="020B0604020202020204" pitchFamily="34" charset="0"/>
              <a:ea typeface="Helvetica Neue" panose="02000503000000020004" pitchFamily="2" charset="0"/>
              <a:cs typeface="Arial" panose="020B0604020202020204" pitchFamily="34" charset="0"/>
            </a:endParaRPr>
          </a:p>
        </p:txBody>
      </p:sp>
      <p:sp>
        <p:nvSpPr>
          <p:cNvPr id="8" name="Rectangle 7">
            <a:extLst>
              <a:ext uri="{FF2B5EF4-FFF2-40B4-BE49-F238E27FC236}">
                <a16:creationId xmlns:a16="http://schemas.microsoft.com/office/drawing/2014/main" id="{2F0B0A99-E98F-696F-B7F4-B22D2B962A8B}"/>
              </a:ext>
            </a:extLst>
          </p:cNvPr>
          <p:cNvSpPr/>
          <p:nvPr userDrawn="1"/>
        </p:nvSpPr>
        <p:spPr>
          <a:xfrm>
            <a:off x="1024751" y="2386515"/>
            <a:ext cx="507124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 name="Footer Placeholder 14">
            <a:extLst>
              <a:ext uri="{FF2B5EF4-FFF2-40B4-BE49-F238E27FC236}">
                <a16:creationId xmlns:a16="http://schemas.microsoft.com/office/drawing/2014/main" id="{33D26209-C464-8A7E-3C41-732720A7036B}"/>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bg2"/>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spTree>
    <p:extLst>
      <p:ext uri="{BB962C8B-B14F-4D97-AF65-F5344CB8AC3E}">
        <p14:creationId xmlns:p14="http://schemas.microsoft.com/office/powerpoint/2010/main" val="3849655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FRS-Sustainability-Text single column">
    <p:spTree>
      <p:nvGrpSpPr>
        <p:cNvPr id="1" name=""/>
        <p:cNvGrpSpPr/>
        <p:nvPr/>
      </p:nvGrpSpPr>
      <p:grpSpPr>
        <a:xfrm>
          <a:off x="0" y="0"/>
          <a:ext cx="0" cy="0"/>
          <a:chOff x="0" y="0"/>
          <a:chExt cx="0" cy="0"/>
        </a:xfrm>
      </p:grpSpPr>
      <p:sp>
        <p:nvSpPr>
          <p:cNvPr id="20" name="Text Placeholder 17">
            <a:extLst>
              <a:ext uri="{FF2B5EF4-FFF2-40B4-BE49-F238E27FC236}">
                <a16:creationId xmlns:a16="http://schemas.microsoft.com/office/drawing/2014/main" id="{338A8128-D549-C5EB-AFE9-D2FA10AA689C}"/>
              </a:ext>
            </a:extLst>
          </p:cNvPr>
          <p:cNvSpPr>
            <a:spLocks noGrp="1"/>
          </p:cNvSpPr>
          <p:nvPr>
            <p:ph type="body" sz="quarter" idx="10" hasCustomPrompt="1"/>
          </p:nvPr>
        </p:nvSpPr>
        <p:spPr>
          <a:xfrm>
            <a:off x="1019173" y="1351313"/>
            <a:ext cx="7592197" cy="1142194"/>
          </a:xfrm>
          <a:prstGeom prst="rect">
            <a:avLst/>
          </a:prstGeom>
        </p:spPr>
        <p:txBody>
          <a:bodyPr lIns="0" tIns="0" rIns="0" bIns="0"/>
          <a:lstStyle>
            <a:lvl1pPr>
              <a:spcBef>
                <a:spcPts val="0"/>
              </a:spcBef>
              <a:defRPr>
                <a:solidFill>
                  <a:schemeClr val="tx1"/>
                </a:solidFill>
              </a:defRPr>
            </a:lvl1pPr>
          </a:lstStyle>
          <a:p>
            <a: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t>IFRS Sustainability text page</a:t>
            </a:r>
          </a:p>
        </p:txBody>
      </p:sp>
      <p:sp>
        <p:nvSpPr>
          <p:cNvPr id="25" name="Text Placeholder 24">
            <a:extLst>
              <a:ext uri="{FF2B5EF4-FFF2-40B4-BE49-F238E27FC236}">
                <a16:creationId xmlns:a16="http://schemas.microsoft.com/office/drawing/2014/main" id="{5AD4478D-6C05-FD2E-0F80-E1FBBAA75491}"/>
              </a:ext>
            </a:extLst>
          </p:cNvPr>
          <p:cNvSpPr>
            <a:spLocks noGrp="1"/>
          </p:cNvSpPr>
          <p:nvPr>
            <p:ph type="body" sz="quarter" idx="14" hasCustomPrompt="1"/>
          </p:nvPr>
        </p:nvSpPr>
        <p:spPr>
          <a:xfrm>
            <a:off x="1019173" y="2548098"/>
            <a:ext cx="7592197" cy="3501183"/>
          </a:xfrm>
          <a:prstGeom prst="rect">
            <a:avLst/>
          </a:prstGeom>
        </p:spPr>
        <p:txBody>
          <a:bodyPr lIns="0" tIns="0" rIns="0" bIns="0"/>
          <a:lstStyle>
            <a:lvl1pPr>
              <a:defRPr sz="20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stStyle>
          <a:p>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Single column text. Text goes here Lorem ipsum dolor sit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amet</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consectetur</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adipiscing</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elit</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Phasellus</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quis</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eros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ut</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nunc</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maximus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facilisis</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et nisi.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Curabitur</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varius</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efficitur</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dolor, sed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malesuada</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nisl</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lacinia convallis. Sed fermentum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quam</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vel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molestie</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pharetra. </a:t>
            </a:r>
          </a:p>
        </p:txBody>
      </p:sp>
      <p:sp>
        <p:nvSpPr>
          <p:cNvPr id="27" name="Text Placeholder 26">
            <a:extLst>
              <a:ext uri="{FF2B5EF4-FFF2-40B4-BE49-F238E27FC236}">
                <a16:creationId xmlns:a16="http://schemas.microsoft.com/office/drawing/2014/main" id="{69B69008-922F-8087-3207-E588EC977B38}"/>
              </a:ext>
            </a:extLst>
          </p:cNvPr>
          <p:cNvSpPr>
            <a:spLocks noGrp="1"/>
          </p:cNvSpPr>
          <p:nvPr>
            <p:ph type="body" sz="quarter" idx="15" hasCustomPrompt="1"/>
          </p:nvPr>
        </p:nvSpPr>
        <p:spPr>
          <a:xfrm>
            <a:off x="1019173" y="6213075"/>
            <a:ext cx="2667000" cy="644925"/>
          </a:xfrm>
          <a:prstGeom prst="rect">
            <a:avLst/>
          </a:prstGeom>
        </p:spPr>
        <p:txBody>
          <a:bodyPr lIns="0" tIns="0" rIns="0" bIns="0"/>
          <a:lstStyle>
            <a:lvl1pPr>
              <a:defRPr sz="800">
                <a:solidFill>
                  <a:schemeClr val="tx1"/>
                </a:solidFill>
              </a:defRPr>
            </a:lvl1pPr>
            <a:lvl2pPr>
              <a:defRPr sz="800">
                <a:solidFill>
                  <a:schemeClr val="tx1"/>
                </a:solidFill>
              </a:defRPr>
            </a:lvl2pPr>
            <a:lvl3pPr>
              <a:defRPr sz="800">
                <a:solidFill>
                  <a:schemeClr val="tx1"/>
                </a:solidFill>
              </a:defRPr>
            </a:lvl3pPr>
            <a:lvl4pPr>
              <a:defRPr sz="800">
                <a:solidFill>
                  <a:schemeClr val="tx1"/>
                </a:solidFill>
              </a:defRPr>
            </a:lvl4pPr>
            <a:lvl5pPr>
              <a:defRPr sz="800">
                <a:solidFill>
                  <a:schemeClr val="tx1"/>
                </a:solidFill>
              </a:defRPr>
            </a:lvl5pPr>
          </a:lstStyle>
          <a:p>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Notes and reference points here. Lorem ipsum dolor sit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amet</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consectetur</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adipiscing</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elit</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Phasellus</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quis</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eros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ut</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nunc</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maximus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facilisis</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et nisi. </a:t>
            </a:r>
          </a:p>
        </p:txBody>
      </p:sp>
      <p:sp>
        <p:nvSpPr>
          <p:cNvPr id="3" name="Footer Placeholder 14">
            <a:extLst>
              <a:ext uri="{FF2B5EF4-FFF2-40B4-BE49-F238E27FC236}">
                <a16:creationId xmlns:a16="http://schemas.microsoft.com/office/drawing/2014/main" id="{83B4852A-6A52-4FA9-132E-9EA0C4DBD7E7}"/>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tx1"/>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spTree>
    <p:extLst>
      <p:ext uri="{BB962C8B-B14F-4D97-AF65-F5344CB8AC3E}">
        <p14:creationId xmlns:p14="http://schemas.microsoft.com/office/powerpoint/2010/main" val="96477794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FRS-Sustainability-Text single column smaller text">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BF98E40F-5918-6A0C-EF18-6A3F1F9B9A9E}"/>
              </a:ext>
            </a:extLst>
          </p:cNvPr>
          <p:cNvCxnSpPr>
            <a:cxnSpLocks/>
          </p:cNvCxnSpPr>
          <p:nvPr userDrawn="1"/>
        </p:nvCxnSpPr>
        <p:spPr>
          <a:xfrm>
            <a:off x="1019173" y="6103881"/>
            <a:ext cx="250859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 Placeholder 26">
            <a:extLst>
              <a:ext uri="{FF2B5EF4-FFF2-40B4-BE49-F238E27FC236}">
                <a16:creationId xmlns:a16="http://schemas.microsoft.com/office/drawing/2014/main" id="{6718A48B-F53F-19BA-8D6F-731FD58873B0}"/>
              </a:ext>
            </a:extLst>
          </p:cNvPr>
          <p:cNvSpPr>
            <a:spLocks noGrp="1"/>
          </p:cNvSpPr>
          <p:nvPr>
            <p:ph type="body" sz="quarter" idx="15" hasCustomPrompt="1"/>
          </p:nvPr>
        </p:nvSpPr>
        <p:spPr>
          <a:xfrm>
            <a:off x="1019173" y="6213075"/>
            <a:ext cx="2667000" cy="644925"/>
          </a:xfrm>
          <a:prstGeom prst="rect">
            <a:avLst/>
          </a:prstGeom>
        </p:spPr>
        <p:txBody>
          <a:bodyPr lIns="0" tIns="0" rIns="0" bIns="0"/>
          <a:lstStyle>
            <a:lvl1pPr>
              <a:defRPr sz="800">
                <a:solidFill>
                  <a:schemeClr val="tx1"/>
                </a:solidFill>
              </a:defRPr>
            </a:lvl1pPr>
            <a:lvl2pPr>
              <a:defRPr sz="800">
                <a:solidFill>
                  <a:schemeClr val="tx1"/>
                </a:solidFill>
              </a:defRPr>
            </a:lvl2pPr>
            <a:lvl3pPr>
              <a:defRPr sz="800">
                <a:solidFill>
                  <a:schemeClr val="tx1"/>
                </a:solidFill>
              </a:defRPr>
            </a:lvl3pPr>
            <a:lvl4pPr>
              <a:defRPr sz="800">
                <a:solidFill>
                  <a:schemeClr val="tx1"/>
                </a:solidFill>
              </a:defRPr>
            </a:lvl4pPr>
            <a:lvl5pPr>
              <a:defRPr sz="800">
                <a:solidFill>
                  <a:schemeClr val="tx1"/>
                </a:solidFill>
              </a:defRPr>
            </a:lvl5pPr>
          </a:lstStyle>
          <a:p>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Notes and reference points here. Lorem ipsum dolor sit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amet</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consectetur</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adipiscing</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elit</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Phasellus</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quis</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eros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ut</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nunc</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maximus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facilisis</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et nisi. </a:t>
            </a:r>
          </a:p>
        </p:txBody>
      </p:sp>
      <p:sp>
        <p:nvSpPr>
          <p:cNvPr id="5" name="Text Placeholder 7">
            <a:extLst>
              <a:ext uri="{FF2B5EF4-FFF2-40B4-BE49-F238E27FC236}">
                <a16:creationId xmlns:a16="http://schemas.microsoft.com/office/drawing/2014/main" id="{4AEABE95-E21F-2A7E-8B24-6CE0F4421A6F}"/>
              </a:ext>
            </a:extLst>
          </p:cNvPr>
          <p:cNvSpPr>
            <a:spLocks noGrp="1"/>
          </p:cNvSpPr>
          <p:nvPr>
            <p:ph type="body" sz="quarter" idx="19" hasCustomPrompt="1"/>
          </p:nvPr>
        </p:nvSpPr>
        <p:spPr>
          <a:xfrm>
            <a:off x="1019174" y="2548098"/>
            <a:ext cx="7592196" cy="3501183"/>
          </a:xfrm>
          <a:prstGeom prst="rect">
            <a:avLst/>
          </a:prstGeom>
        </p:spPr>
        <p:txBody>
          <a:bodyPr wrap="square" lIns="0" tIns="0" rIns="0" bIns="0" numCol="1" spcCol="540000"/>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4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Text goes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Double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lvl="0"/>
            <a:r>
              <a:rPr lang="en-US"/>
              <a:t>Text goes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a:t>
            </a:r>
          </a:p>
        </p:txBody>
      </p:sp>
      <p:sp>
        <p:nvSpPr>
          <p:cNvPr id="6" name="Text Placeholder 17">
            <a:extLst>
              <a:ext uri="{FF2B5EF4-FFF2-40B4-BE49-F238E27FC236}">
                <a16:creationId xmlns:a16="http://schemas.microsoft.com/office/drawing/2014/main" id="{DE3C94AF-B84F-40AB-9342-6B7A4E043CE5}"/>
              </a:ext>
            </a:extLst>
          </p:cNvPr>
          <p:cNvSpPr>
            <a:spLocks noGrp="1"/>
          </p:cNvSpPr>
          <p:nvPr>
            <p:ph type="body" sz="quarter" idx="10" hasCustomPrompt="1"/>
          </p:nvPr>
        </p:nvSpPr>
        <p:spPr>
          <a:xfrm>
            <a:off x="1019173" y="1351313"/>
            <a:ext cx="10188575" cy="654191"/>
          </a:xfrm>
          <a:prstGeom prst="rect">
            <a:avLst/>
          </a:prstGeom>
        </p:spPr>
        <p:txBody>
          <a:bodyPr lIns="0" tIns="0" rIns="0" bIns="0"/>
          <a:lstStyle>
            <a:lvl1pPr>
              <a:spcBef>
                <a:spcPts val="0"/>
              </a:spcBef>
              <a:defRPr>
                <a:solidFill>
                  <a:schemeClr val="tx1"/>
                </a:solidFill>
              </a:defRPr>
            </a:lvl1pPr>
          </a:lstStyle>
          <a:p>
            <a: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t>IFRS Sustainability text page</a:t>
            </a:r>
          </a:p>
        </p:txBody>
      </p:sp>
      <p:sp>
        <p:nvSpPr>
          <p:cNvPr id="7" name="Footer Placeholder 14">
            <a:extLst>
              <a:ext uri="{FF2B5EF4-FFF2-40B4-BE49-F238E27FC236}">
                <a16:creationId xmlns:a16="http://schemas.microsoft.com/office/drawing/2014/main" id="{7386CEB6-97F4-B122-3576-00B65E6CF022}"/>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tx1"/>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spTree>
    <p:extLst>
      <p:ext uri="{BB962C8B-B14F-4D97-AF65-F5344CB8AC3E}">
        <p14:creationId xmlns:p14="http://schemas.microsoft.com/office/powerpoint/2010/main" val="12941076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FRS-Sustainability-Text 2 column">
    <p:spTree>
      <p:nvGrpSpPr>
        <p:cNvPr id="1" name=""/>
        <p:cNvGrpSpPr/>
        <p:nvPr/>
      </p:nvGrpSpPr>
      <p:grpSpPr>
        <a:xfrm>
          <a:off x="0" y="0"/>
          <a:ext cx="0" cy="0"/>
          <a:chOff x="0" y="0"/>
          <a:chExt cx="0" cy="0"/>
        </a:xfrm>
      </p:grpSpPr>
      <p:sp>
        <p:nvSpPr>
          <p:cNvPr id="2" name="Text Placeholder 17">
            <a:extLst>
              <a:ext uri="{FF2B5EF4-FFF2-40B4-BE49-F238E27FC236}">
                <a16:creationId xmlns:a16="http://schemas.microsoft.com/office/drawing/2014/main" id="{26ACC5B7-04BD-8F16-5D43-CC6CDFF33A83}"/>
              </a:ext>
            </a:extLst>
          </p:cNvPr>
          <p:cNvSpPr>
            <a:spLocks noGrp="1"/>
          </p:cNvSpPr>
          <p:nvPr>
            <p:ph type="body" sz="quarter" idx="10" hasCustomPrompt="1"/>
          </p:nvPr>
        </p:nvSpPr>
        <p:spPr>
          <a:xfrm>
            <a:off x="1019173" y="1351313"/>
            <a:ext cx="10188575" cy="654191"/>
          </a:xfrm>
          <a:prstGeom prst="rect">
            <a:avLst/>
          </a:prstGeom>
        </p:spPr>
        <p:txBody>
          <a:bodyPr lIns="0" tIns="0" rIns="0" bIns="0"/>
          <a:lstStyle>
            <a:lvl1pPr>
              <a:spcBef>
                <a:spcPts val="0"/>
              </a:spcBef>
              <a:defRPr>
                <a:solidFill>
                  <a:schemeClr val="tx1"/>
                </a:solidFill>
              </a:defRPr>
            </a:lvl1pPr>
          </a:lstStyle>
          <a:p>
            <a: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t>IFRS Sustainability text page</a:t>
            </a:r>
          </a:p>
        </p:txBody>
      </p:sp>
      <p:sp>
        <p:nvSpPr>
          <p:cNvPr id="3" name="Text Placeholder 7">
            <a:extLst>
              <a:ext uri="{FF2B5EF4-FFF2-40B4-BE49-F238E27FC236}">
                <a16:creationId xmlns:a16="http://schemas.microsoft.com/office/drawing/2014/main" id="{E3A3D8F8-C6B9-8281-7BCB-98B95D0C7397}"/>
              </a:ext>
            </a:extLst>
          </p:cNvPr>
          <p:cNvSpPr>
            <a:spLocks noGrp="1"/>
          </p:cNvSpPr>
          <p:nvPr>
            <p:ph type="body" sz="quarter" idx="19" hasCustomPrompt="1"/>
          </p:nvPr>
        </p:nvSpPr>
        <p:spPr>
          <a:xfrm>
            <a:off x="1019174" y="2548098"/>
            <a:ext cx="4903644" cy="3501183"/>
          </a:xfrm>
          <a:prstGeom prst="rect">
            <a:avLst/>
          </a:prstGeom>
        </p:spPr>
        <p:txBody>
          <a:bodyPr wrap="square" lIns="0" tIns="0" rIns="0" bIns="0" numCol="1" spcCol="540000"/>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4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Text goes here. Double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Double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lvl="0"/>
            <a:r>
              <a:rPr lang="en-US"/>
              <a:t>Text goes here. Double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a:t>
            </a:r>
          </a:p>
        </p:txBody>
      </p:sp>
      <p:sp>
        <p:nvSpPr>
          <p:cNvPr id="6" name="Text Placeholder 7">
            <a:extLst>
              <a:ext uri="{FF2B5EF4-FFF2-40B4-BE49-F238E27FC236}">
                <a16:creationId xmlns:a16="http://schemas.microsoft.com/office/drawing/2014/main" id="{6B405938-0615-70C5-3952-A2C38C80799F}"/>
              </a:ext>
            </a:extLst>
          </p:cNvPr>
          <p:cNvSpPr>
            <a:spLocks noGrp="1"/>
          </p:cNvSpPr>
          <p:nvPr>
            <p:ph type="body" sz="quarter" idx="20" hasCustomPrompt="1"/>
          </p:nvPr>
        </p:nvSpPr>
        <p:spPr>
          <a:xfrm>
            <a:off x="6304105" y="2548098"/>
            <a:ext cx="4903644" cy="3501183"/>
          </a:xfrm>
          <a:prstGeom prst="rect">
            <a:avLst/>
          </a:prstGeom>
        </p:spPr>
        <p:txBody>
          <a:bodyPr wrap="square" lIns="0" tIns="0" rIns="0" bIns="0" numCol="1" spcCol="540000"/>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4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Text goes here. Double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Double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lvl="0"/>
            <a:r>
              <a:rPr lang="en-US"/>
              <a:t>Text goes here. Double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a:t>
            </a:r>
          </a:p>
        </p:txBody>
      </p:sp>
      <p:sp>
        <p:nvSpPr>
          <p:cNvPr id="5" name="Footer Placeholder 14">
            <a:extLst>
              <a:ext uri="{FF2B5EF4-FFF2-40B4-BE49-F238E27FC236}">
                <a16:creationId xmlns:a16="http://schemas.microsoft.com/office/drawing/2014/main" id="{FFD4B566-4DF8-3642-581A-E87109079D5D}"/>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tx1"/>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spTree>
    <p:extLst>
      <p:ext uri="{BB962C8B-B14F-4D97-AF65-F5344CB8AC3E}">
        <p14:creationId xmlns:p14="http://schemas.microsoft.com/office/powerpoint/2010/main" val="144645855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FRS-Sustainability-Text-page-3 column">
    <p:spTree>
      <p:nvGrpSpPr>
        <p:cNvPr id="1" name=""/>
        <p:cNvGrpSpPr/>
        <p:nvPr/>
      </p:nvGrpSpPr>
      <p:grpSpPr>
        <a:xfrm>
          <a:off x="0" y="0"/>
          <a:ext cx="0" cy="0"/>
          <a:chOff x="0" y="0"/>
          <a:chExt cx="0" cy="0"/>
        </a:xfrm>
      </p:grpSpPr>
      <p:sp>
        <p:nvSpPr>
          <p:cNvPr id="4" name="Text Placeholder 17">
            <a:extLst>
              <a:ext uri="{FF2B5EF4-FFF2-40B4-BE49-F238E27FC236}">
                <a16:creationId xmlns:a16="http://schemas.microsoft.com/office/drawing/2014/main" id="{365BDC03-6035-6419-73A9-C01CF0A252A4}"/>
              </a:ext>
            </a:extLst>
          </p:cNvPr>
          <p:cNvSpPr>
            <a:spLocks noGrp="1"/>
          </p:cNvSpPr>
          <p:nvPr>
            <p:ph type="body" sz="quarter" idx="10" hasCustomPrompt="1"/>
          </p:nvPr>
        </p:nvSpPr>
        <p:spPr>
          <a:xfrm>
            <a:off x="1019173" y="1351313"/>
            <a:ext cx="10188575" cy="654191"/>
          </a:xfrm>
          <a:prstGeom prst="rect">
            <a:avLst/>
          </a:prstGeom>
        </p:spPr>
        <p:txBody>
          <a:bodyPr lIns="0" tIns="0" rIns="0" bIns="0"/>
          <a:lstStyle>
            <a:lvl1pPr>
              <a:spcBef>
                <a:spcPts val="0"/>
              </a:spcBef>
              <a:defRPr>
                <a:solidFill>
                  <a:schemeClr val="tx1"/>
                </a:solidFill>
              </a:defRPr>
            </a:lvl1pPr>
          </a:lstStyle>
          <a:p>
            <a: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t>IFRS Sustainability text page</a:t>
            </a:r>
          </a:p>
        </p:txBody>
      </p:sp>
      <p:sp>
        <p:nvSpPr>
          <p:cNvPr id="5" name="Text Placeholder 7">
            <a:extLst>
              <a:ext uri="{FF2B5EF4-FFF2-40B4-BE49-F238E27FC236}">
                <a16:creationId xmlns:a16="http://schemas.microsoft.com/office/drawing/2014/main" id="{3E150A98-C1F6-494C-846C-61469A0A7188}"/>
              </a:ext>
            </a:extLst>
          </p:cNvPr>
          <p:cNvSpPr>
            <a:spLocks noGrp="1"/>
          </p:cNvSpPr>
          <p:nvPr>
            <p:ph type="body" sz="quarter" idx="19" hasCustomPrompt="1"/>
          </p:nvPr>
        </p:nvSpPr>
        <p:spPr>
          <a:xfrm>
            <a:off x="1019174" y="2548098"/>
            <a:ext cx="3119333" cy="3501183"/>
          </a:xfrm>
          <a:prstGeom prst="rect">
            <a:avLst/>
          </a:prstGeom>
        </p:spPr>
        <p:txBody>
          <a:bodyPr wrap="square" lIns="0" tIns="0" rIns="0" bIns="0" numCol="1" spcCol="540000"/>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4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Text goes here. Three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Double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p:txBody>
      </p:sp>
      <p:sp>
        <p:nvSpPr>
          <p:cNvPr id="7" name="Text Placeholder 7">
            <a:extLst>
              <a:ext uri="{FF2B5EF4-FFF2-40B4-BE49-F238E27FC236}">
                <a16:creationId xmlns:a16="http://schemas.microsoft.com/office/drawing/2014/main" id="{1ABCD78D-7977-705C-FC7B-F0E8D75C7019}"/>
              </a:ext>
            </a:extLst>
          </p:cNvPr>
          <p:cNvSpPr>
            <a:spLocks noGrp="1"/>
          </p:cNvSpPr>
          <p:nvPr>
            <p:ph type="body" sz="quarter" idx="20" hasCustomPrompt="1"/>
          </p:nvPr>
        </p:nvSpPr>
        <p:spPr>
          <a:xfrm>
            <a:off x="4553795" y="2548098"/>
            <a:ext cx="3119333" cy="3501183"/>
          </a:xfrm>
          <a:prstGeom prst="rect">
            <a:avLst/>
          </a:prstGeom>
        </p:spPr>
        <p:txBody>
          <a:bodyPr wrap="square" lIns="0" tIns="0" rIns="0" bIns="0" numCol="1" spcCol="540000"/>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4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Text goes here. Three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Double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 </a:t>
            </a:r>
          </a:p>
        </p:txBody>
      </p:sp>
      <p:sp>
        <p:nvSpPr>
          <p:cNvPr id="8" name="Text Placeholder 7">
            <a:extLst>
              <a:ext uri="{FF2B5EF4-FFF2-40B4-BE49-F238E27FC236}">
                <a16:creationId xmlns:a16="http://schemas.microsoft.com/office/drawing/2014/main" id="{DED0E281-886C-DBDB-A0F6-68AA218B1AD0}"/>
              </a:ext>
            </a:extLst>
          </p:cNvPr>
          <p:cNvSpPr>
            <a:spLocks noGrp="1"/>
          </p:cNvSpPr>
          <p:nvPr>
            <p:ph type="body" sz="quarter" idx="21" hasCustomPrompt="1"/>
          </p:nvPr>
        </p:nvSpPr>
        <p:spPr>
          <a:xfrm>
            <a:off x="8088415" y="2548098"/>
            <a:ext cx="3119333" cy="3501183"/>
          </a:xfrm>
          <a:prstGeom prst="rect">
            <a:avLst/>
          </a:prstGeom>
        </p:spPr>
        <p:txBody>
          <a:bodyPr wrap="square" lIns="0" tIns="0" rIns="0" bIns="0" numCol="1" spcCol="540000"/>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4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Text goes here. Three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Double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p:txBody>
      </p:sp>
      <p:sp>
        <p:nvSpPr>
          <p:cNvPr id="3" name="Footer Placeholder 14">
            <a:extLst>
              <a:ext uri="{FF2B5EF4-FFF2-40B4-BE49-F238E27FC236}">
                <a16:creationId xmlns:a16="http://schemas.microsoft.com/office/drawing/2014/main" id="{D2E6FB60-F031-53E6-2803-4A7BF10B34FE}"/>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tx1"/>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spTree>
    <p:extLst>
      <p:ext uri="{BB962C8B-B14F-4D97-AF65-F5344CB8AC3E}">
        <p14:creationId xmlns:p14="http://schemas.microsoft.com/office/powerpoint/2010/main" val="28623702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FRS-Sustainability-Text-page-2+image">
    <p:spTree>
      <p:nvGrpSpPr>
        <p:cNvPr id="1" name=""/>
        <p:cNvGrpSpPr/>
        <p:nvPr/>
      </p:nvGrpSpPr>
      <p:grpSpPr>
        <a:xfrm>
          <a:off x="0" y="0"/>
          <a:ext cx="0" cy="0"/>
          <a:chOff x="0" y="0"/>
          <a:chExt cx="0" cy="0"/>
        </a:xfrm>
      </p:grpSpPr>
      <p:sp>
        <p:nvSpPr>
          <p:cNvPr id="13" name="Picture Placeholder 2">
            <a:extLst>
              <a:ext uri="{FF2B5EF4-FFF2-40B4-BE49-F238E27FC236}">
                <a16:creationId xmlns:a16="http://schemas.microsoft.com/office/drawing/2014/main" id="{DAC13B28-6B1E-4D42-CF13-02D1004B6BCF}"/>
              </a:ext>
            </a:extLst>
          </p:cNvPr>
          <p:cNvSpPr>
            <a:spLocks noGrp="1"/>
          </p:cNvSpPr>
          <p:nvPr>
            <p:ph type="pic" idx="1"/>
          </p:nvPr>
        </p:nvSpPr>
        <p:spPr>
          <a:xfrm>
            <a:off x="6773128" y="1125539"/>
            <a:ext cx="5047396" cy="5364161"/>
          </a:xfrm>
          <a:prstGeom prst="rect">
            <a:avLst/>
          </a:prstGeom>
          <a:solidFill>
            <a:schemeClr val="tx1"/>
          </a:solidFill>
        </p:spPr>
        <p:txBody>
          <a:bodyPr anchor="b" anchorCtr="0"/>
          <a:lstStyle>
            <a:lvl1pPr marL="0" indent="0">
              <a:buNone/>
              <a:defRPr sz="2000">
                <a:solidFill>
                  <a:schemeClr val="accent3"/>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4" name="Text Placeholder 17">
            <a:extLst>
              <a:ext uri="{FF2B5EF4-FFF2-40B4-BE49-F238E27FC236}">
                <a16:creationId xmlns:a16="http://schemas.microsoft.com/office/drawing/2014/main" id="{7D62DCB7-FFD1-D052-1EE9-C0D5CCA20A11}"/>
              </a:ext>
            </a:extLst>
          </p:cNvPr>
          <p:cNvSpPr>
            <a:spLocks noGrp="1"/>
          </p:cNvSpPr>
          <p:nvPr>
            <p:ph type="body" sz="quarter" idx="10" hasCustomPrompt="1"/>
          </p:nvPr>
        </p:nvSpPr>
        <p:spPr>
          <a:xfrm>
            <a:off x="1019174" y="1351313"/>
            <a:ext cx="5083608" cy="1142194"/>
          </a:xfrm>
          <a:prstGeom prst="rect">
            <a:avLst/>
          </a:prstGeom>
        </p:spPr>
        <p:txBody>
          <a:bodyPr lIns="0" tIns="0" rIns="0" bIns="0"/>
          <a:lstStyle>
            <a:lvl1pPr>
              <a:spcBef>
                <a:spcPts val="0"/>
              </a:spcBef>
              <a:defRPr>
                <a:solidFill>
                  <a:schemeClr val="tx1"/>
                </a:solidFill>
              </a:defRPr>
            </a:lvl1pPr>
          </a:lstStyle>
          <a:p>
            <a: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t>IFRS Sustainability </a:t>
            </a:r>
            <a:b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br>
            <a: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t>text page</a:t>
            </a:r>
          </a:p>
        </p:txBody>
      </p:sp>
      <p:sp>
        <p:nvSpPr>
          <p:cNvPr id="2" name="Text Placeholder 7">
            <a:extLst>
              <a:ext uri="{FF2B5EF4-FFF2-40B4-BE49-F238E27FC236}">
                <a16:creationId xmlns:a16="http://schemas.microsoft.com/office/drawing/2014/main" id="{0872390C-F4A4-AF32-815B-361FF5E74394}"/>
              </a:ext>
            </a:extLst>
          </p:cNvPr>
          <p:cNvSpPr>
            <a:spLocks noGrp="1"/>
          </p:cNvSpPr>
          <p:nvPr>
            <p:ph type="body" sz="quarter" idx="19" hasCustomPrompt="1"/>
          </p:nvPr>
        </p:nvSpPr>
        <p:spPr>
          <a:xfrm>
            <a:off x="1019173" y="2548098"/>
            <a:ext cx="5083607" cy="3501183"/>
          </a:xfrm>
          <a:prstGeom prst="rect">
            <a:avLst/>
          </a:prstGeom>
        </p:spPr>
        <p:txBody>
          <a:bodyPr wrap="square" lIns="0" tIns="0" rIns="0" bIns="0" numCol="1" spcCol="540000"/>
          <a:lstStyle>
            <a:lvl1pPr marL="285750" marR="0" indent="-2857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sz="14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marL="285750" marR="0" lvl="0" indent="-285750" algn="l" defTabSz="914400" rtl="0" eaLnBrk="1" fontAlgn="auto" latinLnBrk="0" hangingPunct="1">
              <a:lnSpc>
                <a:spcPct val="100000"/>
              </a:lnSpc>
              <a:spcBef>
                <a:spcPts val="1000"/>
              </a:spcBef>
              <a:spcAft>
                <a:spcPts val="0"/>
              </a:spcAft>
              <a:buClrTx/>
              <a:buSzTx/>
              <a:tabLst/>
              <a:defRPr/>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a:t>
            </a:r>
          </a:p>
        </p:txBody>
      </p:sp>
      <p:sp>
        <p:nvSpPr>
          <p:cNvPr id="4" name="Footer Placeholder 14">
            <a:extLst>
              <a:ext uri="{FF2B5EF4-FFF2-40B4-BE49-F238E27FC236}">
                <a16:creationId xmlns:a16="http://schemas.microsoft.com/office/drawing/2014/main" id="{5D17BAB6-E455-7F5B-8EBD-C0AF7F92F10E}"/>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tx1"/>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spTree>
    <p:extLst>
      <p:ext uri="{BB962C8B-B14F-4D97-AF65-F5344CB8AC3E}">
        <p14:creationId xmlns:p14="http://schemas.microsoft.com/office/powerpoint/2010/main" val="248669959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FRS-Sustainability-Quote-page-3">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346C788-032E-1085-8B78-C7AFEC5A0849}"/>
              </a:ext>
            </a:extLst>
          </p:cNvPr>
          <p:cNvSpPr>
            <a:spLocks noGrp="1"/>
          </p:cNvSpPr>
          <p:nvPr>
            <p:ph type="body" sz="quarter" idx="15" hasCustomPrompt="1"/>
          </p:nvPr>
        </p:nvSpPr>
        <p:spPr>
          <a:xfrm>
            <a:off x="1031532" y="1347319"/>
            <a:ext cx="7597776" cy="1700681"/>
          </a:xfrm>
          <a:prstGeom prst="rect">
            <a:avLst/>
          </a:prstGeom>
        </p:spPr>
        <p:txBody>
          <a:bodyPr lIns="0" tIns="0" rIns="0" bIns="0"/>
          <a:lstStyle>
            <a:lvl1pPr>
              <a:defRPr sz="3330">
                <a:solidFill>
                  <a:schemeClr val="tx1"/>
                </a:solidFill>
              </a:defRPr>
            </a:lvl1pPr>
            <a:lvl2pPr>
              <a:defRPr sz="3330">
                <a:solidFill>
                  <a:schemeClr val="tx1"/>
                </a:solidFill>
              </a:defRPr>
            </a:lvl2pPr>
            <a:lvl3pPr>
              <a:defRPr sz="3330">
                <a:solidFill>
                  <a:schemeClr val="tx1"/>
                </a:solidFill>
              </a:defRPr>
            </a:lvl3pPr>
            <a:lvl4pPr>
              <a:defRPr sz="3330">
                <a:solidFill>
                  <a:schemeClr val="tx1"/>
                </a:solidFill>
              </a:defRPr>
            </a:lvl4pPr>
            <a:lvl5pPr>
              <a:defRPr sz="3330">
                <a:solidFill>
                  <a:schemeClr val="tx1"/>
                </a:solidFill>
              </a:defRPr>
            </a:lvl5pPr>
          </a:lstStyle>
          <a:p>
            <a:pPr marL="182563" indent="-169863"/>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“Quote lorem ipsum dolor sit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amet</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adipiscing</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elit</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Maecenas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arcu</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eros,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hendrerit</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at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consectetur</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turpis</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a:t>
            </a:r>
          </a:p>
        </p:txBody>
      </p:sp>
      <p:sp>
        <p:nvSpPr>
          <p:cNvPr id="5" name="Text Placeholder 4">
            <a:extLst>
              <a:ext uri="{FF2B5EF4-FFF2-40B4-BE49-F238E27FC236}">
                <a16:creationId xmlns:a16="http://schemas.microsoft.com/office/drawing/2014/main" id="{3641B29D-14D5-22AD-74C6-8520AA9AD55B}"/>
              </a:ext>
            </a:extLst>
          </p:cNvPr>
          <p:cNvSpPr>
            <a:spLocks noGrp="1"/>
          </p:cNvSpPr>
          <p:nvPr>
            <p:ph type="body" sz="quarter" idx="16" hasCustomPrompt="1"/>
          </p:nvPr>
        </p:nvSpPr>
        <p:spPr>
          <a:xfrm>
            <a:off x="1031532" y="3209925"/>
            <a:ext cx="5083174" cy="904875"/>
          </a:xfrm>
          <a:prstGeom prst="rect">
            <a:avLst/>
          </a:prstGeom>
        </p:spPr>
        <p:txBody>
          <a:bodyPr/>
          <a:lstStyle>
            <a:lvl1pPr>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stStyle>
          <a:p>
            <a:r>
              <a:rPr lang="en-US" sz="1600">
                <a:solidFill>
                  <a:srgbClr val="5D5B5C"/>
                </a:solidFill>
                <a:latin typeface="Arial" panose="020B0604020202020204" pitchFamily="34" charset="0"/>
                <a:ea typeface="Helvetica Neue" panose="02000503000000020004" pitchFamily="2" charset="0"/>
                <a:cs typeface="Arial" panose="020B0604020202020204" pitchFamily="34" charset="0"/>
              </a:rPr>
              <a:t>This is a quote or headline statement</a:t>
            </a:r>
            <a:endParaRPr lang="en-US" sz="800">
              <a:solidFill>
                <a:srgbClr val="5D5B5C"/>
              </a:solidFill>
              <a:latin typeface="Arial" panose="020B0604020202020204" pitchFamily="34" charset="0"/>
              <a:ea typeface="Helvetica Neue" panose="02000503000000020004" pitchFamily="2" charset="0"/>
              <a:cs typeface="Arial" panose="020B0604020202020204" pitchFamily="34" charset="0"/>
            </a:endParaRPr>
          </a:p>
        </p:txBody>
      </p:sp>
      <p:sp>
        <p:nvSpPr>
          <p:cNvPr id="2" name="Footer Placeholder 14">
            <a:extLst>
              <a:ext uri="{FF2B5EF4-FFF2-40B4-BE49-F238E27FC236}">
                <a16:creationId xmlns:a16="http://schemas.microsoft.com/office/drawing/2014/main" id="{8B91AA3B-B1CC-32A1-69DA-B128D4DB2851}"/>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tx1"/>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spTree>
    <p:extLst>
      <p:ext uri="{BB962C8B-B14F-4D97-AF65-F5344CB8AC3E}">
        <p14:creationId xmlns:p14="http://schemas.microsoft.com/office/powerpoint/2010/main" val="25886684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theme" Target="../theme/theme3.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6772544"/>
      </p:ext>
    </p:extLst>
  </p:cSld>
  <p:clrMap bg1="lt1" tx1="dk1" bg2="lt2" tx2="dk2" accent1="accent1" accent2="accent2" accent3="accent3" accent4="accent4" accent5="accent5" accent6="accent6" hlink="hlink" folHlink="folHlink"/>
  <p:sldLayoutIdLst>
    <p:sldLayoutId id="2147483661" r:id="rId1"/>
    <p:sldLayoutId id="2147483769" r:id="rId2"/>
    <p:sldLayoutId id="2147483664" r:id="rId3"/>
    <p:sldLayoutId id="2147483666" r:id="rId4"/>
    <p:sldLayoutId id="2147483667" r:id="rId5"/>
    <p:sldLayoutId id="2147483668" r:id="rId6"/>
    <p:sldLayoutId id="2147483669" r:id="rId7"/>
    <p:sldLayoutId id="2147483670" r:id="rId8"/>
    <p:sldLayoutId id="2147483674" r:id="rId9"/>
    <p:sldLayoutId id="2147483675" r:id="rId10"/>
    <p:sldLayoutId id="2147483676" r:id="rId11"/>
    <p:sldLayoutId id="2147483677" r:id="rId12"/>
    <p:sldLayoutId id="2147483767" r:id="rId13"/>
    <p:sldLayoutId id="2147483810" r:id="rId14"/>
    <p:sldLayoutId id="2147483812" r:id="rId15"/>
  </p:sldLayoutIdLst>
  <p:hf hdr="0" dt="0"/>
  <p:txStyles>
    <p:titleStyle>
      <a:lvl1pPr algn="l" defTabSz="914400" rtl="0" eaLnBrk="1" latinLnBrk="0" hangingPunct="1">
        <a:lnSpc>
          <a:spcPct val="100000"/>
        </a:lnSpc>
        <a:spcBef>
          <a:spcPct val="0"/>
        </a:spcBef>
        <a:buNone/>
        <a:defRPr sz="3330" kern="1200">
          <a:solidFill>
            <a:schemeClr val="bg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00000"/>
        </a:lnSpc>
        <a:spcBef>
          <a:spcPts val="1000"/>
        </a:spcBef>
        <a:buFont typeface="Arial" panose="020B0604020202020204" pitchFamily="34" charset="0"/>
        <a:buNone/>
        <a:defRPr sz="3330" kern="120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5589551"/>
      </p:ext>
    </p:extLst>
  </p:cSld>
  <p:clrMap bg1="lt1" tx1="dk1" bg2="lt2" tx2="dk2" accent1="accent1" accent2="accent2" accent3="accent3" accent4="accent4" accent5="accent5" accent6="accent6" hlink="hlink" folHlink="folHlink"/>
  <p:sldLayoutIdLst>
    <p:sldLayoutId id="2147483811" r:id="rId1"/>
  </p:sldLayoutIdLst>
  <p:hf hdr="0" dt="0"/>
  <p:txStyles>
    <p:titleStyle>
      <a:lvl1pPr algn="l" defTabSz="914400" rtl="0" eaLnBrk="1" latinLnBrk="0" hangingPunct="1">
        <a:lnSpc>
          <a:spcPct val="100000"/>
        </a:lnSpc>
        <a:spcBef>
          <a:spcPct val="0"/>
        </a:spcBef>
        <a:buNone/>
        <a:defRPr sz="3330" kern="1200">
          <a:solidFill>
            <a:schemeClr val="bg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00000"/>
        </a:lnSpc>
        <a:spcBef>
          <a:spcPts val="1000"/>
        </a:spcBef>
        <a:buFont typeface="Arial" panose="020B0604020202020204" pitchFamily="34" charset="0"/>
        <a:buNone/>
        <a:defRPr sz="3330" kern="120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FAEFA32-74FE-46D1-C565-7907A928536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21FBFEF-AA18-43F6-5BE4-62F6C2830A4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AA32103-5DAC-7D35-A512-E18EA55E3EA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B517652-8D2D-4140-A379-3FA24A1A114A}" type="datetimeFigureOut">
              <a:rPr lang="en-GB" smtClean="0"/>
              <a:t>19/09/2024</a:t>
            </a:fld>
            <a:endParaRPr lang="en-GB"/>
          </a:p>
        </p:txBody>
      </p:sp>
      <p:sp>
        <p:nvSpPr>
          <p:cNvPr id="5" name="Footer Placeholder 4">
            <a:extLst>
              <a:ext uri="{FF2B5EF4-FFF2-40B4-BE49-F238E27FC236}">
                <a16:creationId xmlns:a16="http://schemas.microsoft.com/office/drawing/2014/main" id="{9657AECD-58A1-C9E8-6CDD-5D073369D1B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96E6F06B-735D-877A-DAB5-06E2CF2B8E5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9A4D9EA-2752-4DC4-B9B0-1A00E77C25D7}" type="slidenum">
              <a:rPr lang="en-GB" smtClean="0"/>
              <a:t>‹#›</a:t>
            </a:fld>
            <a:endParaRPr lang="en-GB"/>
          </a:p>
        </p:txBody>
      </p:sp>
    </p:spTree>
    <p:extLst>
      <p:ext uri="{BB962C8B-B14F-4D97-AF65-F5344CB8AC3E}">
        <p14:creationId xmlns:p14="http://schemas.microsoft.com/office/powerpoint/2010/main" val="17220246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8.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8.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hyperlink" Target="http://www.ifrs.org/"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8.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svg"/></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4.xml"/><Relationship Id="rId1" Type="http://schemas.openxmlformats.org/officeDocument/2006/relationships/slideLayout" Target="../slideLayouts/slideLayout8.xml"/><Relationship Id="rId4" Type="http://schemas.openxmlformats.org/officeDocument/2006/relationships/image" Target="../media/image36.svg"/></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6.xml"/><Relationship Id="rId1" Type="http://schemas.openxmlformats.org/officeDocument/2006/relationships/slideLayout" Target="../slideLayouts/slideLayout8.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openxmlformats.org/officeDocument/2006/relationships/hyperlink" Target="https://www.ifrs.org/content/dam/ifrs/supporting-implementation/issb-standards/esrs-issb-standards-interoperability-guidance.pdf" TargetMode="External"/><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3.xml"/><Relationship Id="rId1" Type="http://schemas.openxmlformats.org/officeDocument/2006/relationships/slideLayout" Target="../slideLayouts/slideLayout8.xml"/><Relationship Id="rId4" Type="http://schemas.openxmlformats.org/officeDocument/2006/relationships/image" Target="../media/image43.png"/></Relationships>
</file>

<file path=ppt/slides/_rels/slide3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4.xml"/><Relationship Id="rId1" Type="http://schemas.openxmlformats.org/officeDocument/2006/relationships/slideLayout" Target="../slideLayouts/slideLayout15.xml"/><Relationship Id="rId4" Type="http://schemas.openxmlformats.org/officeDocument/2006/relationships/image" Target="../media/image45.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8" Type="http://schemas.openxmlformats.org/officeDocument/2006/relationships/hyperlink" Target="https://www.ifrs.org/groups/international-sustainability-standards-board/#meetings" TargetMode="External"/><Relationship Id="rId3" Type="http://schemas.openxmlformats.org/officeDocument/2006/relationships/hyperlink" Target="https://www.ifrs.org/issued-standards/ifrs-sustainability-standards-navigator/" TargetMode="External"/><Relationship Id="rId7" Type="http://schemas.openxmlformats.org/officeDocument/2006/relationships/hyperlink" Target="https://www.ifrs.org/digital-financial-reporting/" TargetMode="External"/><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hyperlink" Target="https://www.ifrs.org/registration/" TargetMode="External"/><Relationship Id="rId5" Type="http://schemas.openxmlformats.org/officeDocument/2006/relationships/hyperlink" Target="https://www.ifrs.org/projects/open-for-comment/" TargetMode="External"/><Relationship Id="rId4" Type="http://schemas.openxmlformats.org/officeDocument/2006/relationships/hyperlink" Target="https://www.ifrs.org/news-and-events/podcasts/#issb-podcasts"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6E8E558-81BD-42E5-4747-14F1C86B7875}"/>
              </a:ext>
            </a:extLst>
          </p:cNvPr>
          <p:cNvSpPr>
            <a:spLocks noGrp="1"/>
          </p:cNvSpPr>
          <p:nvPr>
            <p:ph type="body" sz="quarter" idx="10"/>
          </p:nvPr>
        </p:nvSpPr>
        <p:spPr>
          <a:xfrm>
            <a:off x="1024749" y="2868352"/>
            <a:ext cx="8537891" cy="3263210"/>
          </a:xfrm>
        </p:spPr>
        <p:txBody>
          <a:bodyPr/>
          <a:lstStyle/>
          <a:p>
            <a:pPr marL="0" indent="0" algn="just">
              <a:spcBef>
                <a:spcPts val="200"/>
              </a:spcBef>
              <a:spcAft>
                <a:spcPts val="200"/>
              </a:spcAft>
              <a:buNone/>
            </a:pPr>
            <a:r>
              <a:rPr lang="en-GB" sz="1800" dirty="0">
                <a:solidFill>
                  <a:schemeClr val="accent1"/>
                </a:solidFill>
                <a:effectLst/>
                <a:ea typeface="Aptos" panose="020B0004020202020204" pitchFamily="34" charset="0"/>
                <a:cs typeface="Aptos" panose="020B0004020202020204" pitchFamily="34" charset="0"/>
              </a:rPr>
              <a:t>This resource, comprising slide deck and accompanying presenter's script, provides a generic introduction to t</a:t>
            </a:r>
            <a:r>
              <a:rPr lang="en-US" sz="1800" dirty="0">
                <a:solidFill>
                  <a:schemeClr val="accent1"/>
                </a:solidFill>
                <a:effectLst/>
                <a:ea typeface="Aptos" panose="020B0004020202020204" pitchFamily="34" charset="0"/>
                <a:cs typeface="Aptos" panose="020B0004020202020204" pitchFamily="34" charset="0"/>
              </a:rPr>
              <a:t>he</a:t>
            </a:r>
            <a:r>
              <a:rPr lang="en-GB" sz="1800" dirty="0">
                <a:solidFill>
                  <a:schemeClr val="accent1"/>
                </a:solidFill>
                <a:effectLst/>
                <a:ea typeface="Aptos" panose="020B0004020202020204" pitchFamily="34" charset="0"/>
                <a:cs typeface="Aptos" panose="020B0004020202020204" pitchFamily="34" charset="0"/>
              </a:rPr>
              <a:t> IFRS Sustainability Disclosure Standards. </a:t>
            </a:r>
          </a:p>
          <a:p>
            <a:pPr marL="0" indent="0" algn="just">
              <a:spcBef>
                <a:spcPts val="200"/>
              </a:spcBef>
              <a:spcAft>
                <a:spcPts val="200"/>
              </a:spcAft>
              <a:buNone/>
            </a:pPr>
            <a:endParaRPr lang="en-GB" sz="1800" dirty="0">
              <a:solidFill>
                <a:schemeClr val="accent1"/>
              </a:solidFill>
              <a:ea typeface="Aptos" panose="020B0004020202020204" pitchFamily="34" charset="0"/>
              <a:cs typeface="Aptos" panose="020B0004020202020204" pitchFamily="34" charset="0"/>
            </a:endParaRPr>
          </a:p>
          <a:p>
            <a:pPr marL="0" indent="0" algn="just">
              <a:spcBef>
                <a:spcPts val="200"/>
              </a:spcBef>
              <a:spcAft>
                <a:spcPts val="200"/>
              </a:spcAft>
              <a:buNone/>
            </a:pPr>
            <a:r>
              <a:rPr lang="en-GB" sz="1800" dirty="0">
                <a:solidFill>
                  <a:schemeClr val="accent1"/>
                </a:solidFill>
                <a:effectLst/>
                <a:ea typeface="Aptos" panose="020B0004020202020204" pitchFamily="34" charset="0"/>
                <a:cs typeface="Aptos" panose="020B0004020202020204" pitchFamily="34" charset="0"/>
              </a:rPr>
              <a:t>It is made available for general use </a:t>
            </a:r>
            <a:r>
              <a:rPr lang="en-US" sz="1800" dirty="0">
                <a:solidFill>
                  <a:schemeClr val="accent1"/>
                </a:solidFill>
                <a:effectLst/>
                <a:ea typeface="Aptos" panose="020B0004020202020204" pitchFamily="34" charset="0"/>
                <a:cs typeface="Aptos" panose="020B0004020202020204" pitchFamily="34" charset="0"/>
              </a:rPr>
              <a:t>by third parties to help promote broader awareness and understanding of the</a:t>
            </a:r>
            <a:r>
              <a:rPr lang="en-GB" sz="1800" dirty="0">
                <a:solidFill>
                  <a:schemeClr val="accent1"/>
                </a:solidFill>
                <a:effectLst/>
                <a:ea typeface="Aptos" panose="020B0004020202020204" pitchFamily="34" charset="0"/>
                <a:cs typeface="Aptos" panose="020B0004020202020204" pitchFamily="34" charset="0"/>
              </a:rPr>
              <a:t> Standards. </a:t>
            </a:r>
          </a:p>
          <a:p>
            <a:pPr marL="0" indent="0" algn="just">
              <a:spcBef>
                <a:spcPts val="200"/>
              </a:spcBef>
              <a:spcAft>
                <a:spcPts val="200"/>
              </a:spcAft>
              <a:buNone/>
            </a:pPr>
            <a:endParaRPr lang="en-GB" sz="1800" dirty="0">
              <a:solidFill>
                <a:schemeClr val="accent1"/>
              </a:solidFill>
              <a:ea typeface="Aptos" panose="020B0004020202020204" pitchFamily="34" charset="0"/>
              <a:cs typeface="Aptos" panose="020B0004020202020204" pitchFamily="34" charset="0"/>
            </a:endParaRPr>
          </a:p>
          <a:p>
            <a:pPr marL="0" indent="0" algn="just">
              <a:spcBef>
                <a:spcPts val="200"/>
              </a:spcBef>
              <a:spcAft>
                <a:spcPts val="200"/>
              </a:spcAft>
              <a:buNone/>
            </a:pPr>
            <a:r>
              <a:rPr lang="en-GB" sz="1800" dirty="0">
                <a:solidFill>
                  <a:schemeClr val="accent1"/>
                </a:solidFill>
                <a:effectLst/>
                <a:ea typeface="Aptos" panose="020B0004020202020204" pitchFamily="34" charset="0"/>
                <a:cs typeface="Aptos" panose="020B0004020202020204" pitchFamily="34" charset="0"/>
              </a:rPr>
              <a:t>The deck may be used in presentations under the user’s brand.</a:t>
            </a:r>
          </a:p>
          <a:p>
            <a:pPr marL="0" indent="0" algn="just">
              <a:spcBef>
                <a:spcPts val="200"/>
              </a:spcBef>
              <a:spcAft>
                <a:spcPts val="200"/>
              </a:spcAft>
              <a:buNone/>
            </a:pPr>
            <a:endParaRPr lang="en-GB" sz="1800" dirty="0">
              <a:solidFill>
                <a:schemeClr val="accent1"/>
              </a:solidFill>
              <a:ea typeface="Aptos" panose="020B0004020202020204" pitchFamily="34" charset="0"/>
              <a:cs typeface="Aptos" panose="020B0004020202020204" pitchFamily="34" charset="0"/>
            </a:endParaRPr>
          </a:p>
          <a:p>
            <a:pPr algn="just">
              <a:spcBef>
                <a:spcPts val="200"/>
              </a:spcBef>
              <a:spcAft>
                <a:spcPts val="200"/>
              </a:spcAft>
            </a:pPr>
            <a:r>
              <a:rPr lang="en-GB" sz="1800" dirty="0">
                <a:solidFill>
                  <a:schemeClr val="accent1"/>
                </a:solidFill>
                <a:effectLst/>
                <a:ea typeface="Aptos" panose="020B0004020202020204" pitchFamily="34" charset="0"/>
                <a:cs typeface="Aptos" panose="020B0004020202020204" pitchFamily="34" charset="0"/>
              </a:rPr>
              <a:t>The resource may not be used for any commercial purpose.</a:t>
            </a:r>
          </a:p>
        </p:txBody>
      </p:sp>
      <p:sp>
        <p:nvSpPr>
          <p:cNvPr id="3" name="Text Placeholder 3">
            <a:extLst>
              <a:ext uri="{FF2B5EF4-FFF2-40B4-BE49-F238E27FC236}">
                <a16:creationId xmlns:a16="http://schemas.microsoft.com/office/drawing/2014/main" id="{22659101-0301-7291-3F94-4B910DE9415B}"/>
              </a:ext>
            </a:extLst>
          </p:cNvPr>
          <p:cNvSpPr txBox="1">
            <a:spLocks/>
          </p:cNvSpPr>
          <p:nvPr/>
        </p:nvSpPr>
        <p:spPr>
          <a:xfrm>
            <a:off x="1024749" y="1703853"/>
            <a:ext cx="10188575" cy="654191"/>
          </a:xfrm>
          <a:prstGeom prst="rect">
            <a:avLst/>
          </a:prstGeom>
        </p:spPr>
        <p:txBody>
          <a:bodyPr lIns="0" tIns="0" rIns="0" bIns="0"/>
          <a:lstStyle>
            <a:lvl1pPr marL="0" indent="0" algn="l" defTabSz="914400" rtl="0" eaLnBrk="1" latinLnBrk="0" hangingPunct="1">
              <a:lnSpc>
                <a:spcPct val="100000"/>
              </a:lnSpc>
              <a:spcBef>
                <a:spcPts val="0"/>
              </a:spcBef>
              <a:buFont typeface="Arial" panose="020B0604020202020204" pitchFamily="34" charset="0"/>
              <a:buNone/>
              <a:defRPr sz="333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ts val="200"/>
              </a:spcBef>
              <a:spcAft>
                <a:spcPts val="200"/>
              </a:spcAft>
            </a:pPr>
            <a:r>
              <a:rPr lang="en-US" sz="3600" dirty="0">
                <a:solidFill>
                  <a:schemeClr val="accent1"/>
                </a:solidFill>
              </a:rPr>
              <a:t>How to use this resource</a:t>
            </a:r>
          </a:p>
        </p:txBody>
      </p:sp>
    </p:spTree>
    <p:extLst>
      <p:ext uri="{BB962C8B-B14F-4D97-AF65-F5344CB8AC3E}">
        <p14:creationId xmlns:p14="http://schemas.microsoft.com/office/powerpoint/2010/main" val="4475551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6ACCCEA-D89F-927C-B4BB-634D1F3C9551}"/>
              </a:ext>
            </a:extLst>
          </p:cNvPr>
          <p:cNvSpPr>
            <a:spLocks noGrp="1"/>
          </p:cNvSpPr>
          <p:nvPr>
            <p:ph type="body" sz="quarter" idx="10"/>
          </p:nvPr>
        </p:nvSpPr>
        <p:spPr>
          <a:xfrm>
            <a:off x="1024750" y="2603448"/>
            <a:ext cx="6342400" cy="3263210"/>
          </a:xfrm>
        </p:spPr>
        <p:txBody>
          <a:bodyPr lIns="0" tIns="0" rIns="0" bIns="0" anchor="t"/>
          <a:lstStyle/>
          <a:p>
            <a:pPr>
              <a:defRPr/>
            </a:pPr>
            <a:r>
              <a:rPr lang="en-US" sz="3300" b="1">
                <a:latin typeface="Arial"/>
                <a:ea typeface="Helvetica Neue" panose="02000503000000020004" pitchFamily="2" charset="0"/>
                <a:cs typeface="Arial"/>
              </a:rPr>
              <a:t>IFRS S1: </a:t>
            </a:r>
            <a:r>
              <a:rPr lang="en-US" sz="3200" b="1">
                <a:solidFill>
                  <a:srgbClr val="5D5B5C"/>
                </a:solidFill>
                <a:latin typeface="Arial"/>
                <a:ea typeface="Helvetica Neue" panose="02000503000000020004" pitchFamily="2" charset="0"/>
                <a:cs typeface="Arial"/>
              </a:rPr>
              <a:t> </a:t>
            </a:r>
            <a:br>
              <a:rPr lang="en-US" sz="3200">
                <a:solidFill>
                  <a:srgbClr val="5D5B5C"/>
                </a:solidFill>
                <a:latin typeface="Arial"/>
                <a:ea typeface="Helvetica Neue" panose="02000503000000020004" pitchFamily="2" charset="0"/>
                <a:cs typeface="Arial"/>
              </a:rPr>
            </a:br>
            <a:r>
              <a:rPr lang="en-US" sz="3200">
                <a:solidFill>
                  <a:srgbClr val="5D5B5C"/>
                </a:solidFill>
                <a:latin typeface="Arial"/>
                <a:ea typeface="Helvetica Neue" panose="02000503000000020004" pitchFamily="2" charset="0"/>
                <a:cs typeface="Arial"/>
              </a:rPr>
              <a:t>General Requirements </a:t>
            </a:r>
            <a:br>
              <a:rPr lang="en-US" sz="3200">
                <a:solidFill>
                  <a:srgbClr val="5D5B5C"/>
                </a:solidFill>
                <a:latin typeface="Arial"/>
                <a:ea typeface="Helvetica Neue" panose="02000503000000020004" pitchFamily="2" charset="0"/>
                <a:cs typeface="Arial"/>
              </a:rPr>
            </a:br>
            <a:r>
              <a:rPr lang="en-US" sz="3200">
                <a:solidFill>
                  <a:srgbClr val="5D5B5C"/>
                </a:solidFill>
                <a:latin typeface="Arial"/>
                <a:ea typeface="Helvetica Neue" panose="02000503000000020004" pitchFamily="2" charset="0"/>
                <a:cs typeface="Arial"/>
              </a:rPr>
              <a:t>for Disclosure of </a:t>
            </a:r>
            <a:br>
              <a:rPr lang="en-US" sz="3200">
                <a:latin typeface="Arial"/>
                <a:ea typeface="Helvetica Neue" panose="02000503000000020004" pitchFamily="2" charset="0"/>
                <a:cs typeface="Arial"/>
              </a:rPr>
            </a:br>
            <a:r>
              <a:rPr lang="en-US" sz="3200">
                <a:solidFill>
                  <a:srgbClr val="5D5B5C"/>
                </a:solidFill>
                <a:latin typeface="Arial"/>
                <a:ea typeface="Helvetica Neue" panose="02000503000000020004" pitchFamily="2" charset="0"/>
                <a:cs typeface="Arial"/>
              </a:rPr>
              <a:t>Sustainability-related </a:t>
            </a:r>
            <a:br>
              <a:rPr lang="en-US" sz="3200">
                <a:solidFill>
                  <a:srgbClr val="5D5B5C"/>
                </a:solidFill>
                <a:latin typeface="Arial"/>
                <a:ea typeface="Helvetica Neue" panose="02000503000000020004" pitchFamily="2" charset="0"/>
                <a:cs typeface="Arial"/>
              </a:rPr>
            </a:br>
            <a:r>
              <a:rPr lang="en-US" sz="3200">
                <a:solidFill>
                  <a:srgbClr val="5D5B5C"/>
                </a:solidFill>
                <a:latin typeface="Arial"/>
                <a:ea typeface="Helvetica Neue" panose="02000503000000020004" pitchFamily="2" charset="0"/>
                <a:cs typeface="Arial"/>
              </a:rPr>
              <a:t>Financial Information</a:t>
            </a:r>
          </a:p>
          <a:p>
            <a:pPr>
              <a:defRPr/>
            </a:pPr>
            <a:endParaRPr lang="en-US" sz="3300">
              <a:latin typeface="Arial"/>
              <a:ea typeface="Helvetica Neue" panose="02000503000000020004" pitchFamily="2" charset="0"/>
              <a:cs typeface="Arial"/>
            </a:endParaRPr>
          </a:p>
          <a:p>
            <a:endParaRPr lang="en-US">
              <a:ea typeface="Helvetica Neue" panose="02000503000000020004" pitchFamily="2" charset="0"/>
            </a:endParaRPr>
          </a:p>
          <a:p>
            <a:endParaRPr lang="en-US"/>
          </a:p>
        </p:txBody>
      </p:sp>
    </p:spTree>
    <p:extLst>
      <p:ext uri="{BB962C8B-B14F-4D97-AF65-F5344CB8AC3E}">
        <p14:creationId xmlns:p14="http://schemas.microsoft.com/office/powerpoint/2010/main" val="42177405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808A151-2850-120D-F1AF-64DD6EB9BF76}"/>
              </a:ext>
            </a:extLst>
          </p:cNvPr>
          <p:cNvSpPr>
            <a:spLocks noGrp="1"/>
          </p:cNvSpPr>
          <p:nvPr>
            <p:ph type="body" sz="quarter" idx="10"/>
          </p:nvPr>
        </p:nvSpPr>
        <p:spPr>
          <a:xfrm>
            <a:off x="1019176" y="1303688"/>
            <a:ext cx="10188575" cy="654191"/>
          </a:xfrm>
        </p:spPr>
        <p:txBody>
          <a:bodyPr lIns="0" tIns="0" rIns="0" bIns="0" anchor="t"/>
          <a:lstStyle/>
          <a:p>
            <a:r>
              <a:rPr lang="en-US" dirty="0">
                <a:solidFill>
                  <a:srgbClr val="5D5B5C"/>
                </a:solidFill>
                <a:latin typeface="Arial"/>
                <a:ea typeface="Helvetica Neue" panose="02000503000000020004" pitchFamily="2" charset="0"/>
                <a:cs typeface="Arial"/>
              </a:rPr>
              <a:t>IFRS S1: General Requirements for Disclosure of </a:t>
            </a:r>
            <a:br>
              <a:rPr lang="en-US" dirty="0">
                <a:solidFill>
                  <a:srgbClr val="5D5B5C"/>
                </a:solidFill>
                <a:ea typeface="Helvetica Neue" panose="02000503000000020004" pitchFamily="2" charset="0"/>
              </a:rPr>
            </a:br>
            <a:r>
              <a:rPr lang="en-US" dirty="0">
                <a:solidFill>
                  <a:srgbClr val="5D5B5C"/>
                </a:solidFill>
                <a:latin typeface="Arial"/>
                <a:ea typeface="Helvetica Neue" panose="02000503000000020004" pitchFamily="2" charset="0"/>
                <a:cs typeface="Arial"/>
              </a:rPr>
              <a:t>Sustainability-related Financial Information</a:t>
            </a:r>
            <a:endParaRPr lang="en-US" dirty="0">
              <a:solidFill>
                <a:srgbClr val="5D5B5C"/>
              </a:solidFill>
              <a:latin typeface="Arial"/>
              <a:cs typeface="Arial"/>
            </a:endParaRPr>
          </a:p>
        </p:txBody>
      </p:sp>
      <p:sp>
        <p:nvSpPr>
          <p:cNvPr id="2" name="Content Placeholder 2">
            <a:extLst>
              <a:ext uri="{FF2B5EF4-FFF2-40B4-BE49-F238E27FC236}">
                <a16:creationId xmlns:a16="http://schemas.microsoft.com/office/drawing/2014/main" id="{30DBD807-ED8C-4774-DC27-F8CAC84DEDE8}"/>
              </a:ext>
            </a:extLst>
          </p:cNvPr>
          <p:cNvSpPr txBox="1">
            <a:spLocks/>
          </p:cNvSpPr>
          <p:nvPr/>
        </p:nvSpPr>
        <p:spPr>
          <a:xfrm>
            <a:off x="4214838" y="2818711"/>
            <a:ext cx="7605686" cy="3858314"/>
          </a:xfrm>
          <a:prstGeom prst="rect">
            <a:avLst/>
          </a:prstGeom>
        </p:spPr>
        <p:txBody>
          <a:bodyPr lIns="91440" tIns="45720" rIns="91440" bIns="45720" anchor="t"/>
          <a:lstStyle>
            <a:lvl1pPr marL="0" indent="0" algn="l" defTabSz="914400" rtl="0" eaLnBrk="1" latinLnBrk="0" hangingPunct="1">
              <a:lnSpc>
                <a:spcPct val="100000"/>
              </a:lnSpc>
              <a:spcBef>
                <a:spcPts val="1000"/>
              </a:spcBef>
              <a:buFont typeface="Arial" panose="020B0604020202020204" pitchFamily="34" charset="0"/>
              <a:buNone/>
              <a:defRPr sz="3330" kern="120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Clr>
                <a:srgbClr val="1A99D2"/>
              </a:buClr>
              <a:buFont typeface="Arial" panose="020B0604020202020204" pitchFamily="34" charset="0"/>
              <a:buChar char="•"/>
              <a:defRPr/>
            </a:pPr>
            <a:r>
              <a:rPr kumimoji="0" lang="en-GB" sz="1800" b="0" i="0" u="none" strike="noStrike" kern="1200" cap="none" spc="0" normalizeH="0" baseline="0" noProof="0">
                <a:ln>
                  <a:noFill/>
                </a:ln>
                <a:solidFill>
                  <a:schemeClr val="tx1"/>
                </a:solidFill>
                <a:effectLst/>
                <a:uLnTx/>
                <a:uFillTx/>
                <a:latin typeface="Arial"/>
                <a:ea typeface="+mn-ea"/>
                <a:cs typeface="Arial"/>
              </a:rPr>
              <a:t>Asks for disclosure of</a:t>
            </a:r>
            <a:r>
              <a:rPr kumimoji="0" lang="en-GB" sz="1800" b="1" i="0" u="none" strike="noStrike" kern="1200" cap="none" spc="0" normalizeH="0" baseline="0" noProof="0">
                <a:ln>
                  <a:noFill/>
                </a:ln>
                <a:solidFill>
                  <a:schemeClr val="tx1"/>
                </a:solidFill>
                <a:effectLst/>
                <a:uLnTx/>
                <a:uFillTx/>
                <a:latin typeface="Arial"/>
                <a:ea typeface="+mn-ea"/>
                <a:cs typeface="Arial"/>
              </a:rPr>
              <a:t> material information </a:t>
            </a:r>
            <a:r>
              <a:rPr kumimoji="0" lang="en-GB" sz="1800" b="0" i="0" u="none" strike="noStrike" kern="1200" cap="none" spc="0" normalizeH="0" baseline="0" noProof="0">
                <a:ln>
                  <a:noFill/>
                </a:ln>
                <a:solidFill>
                  <a:schemeClr val="tx1"/>
                </a:solidFill>
                <a:effectLst/>
                <a:uLnTx/>
                <a:uFillTx/>
                <a:latin typeface="Arial"/>
                <a:ea typeface="+mn-ea"/>
                <a:cs typeface="Arial"/>
              </a:rPr>
              <a:t>about</a:t>
            </a:r>
            <a:r>
              <a:rPr kumimoji="0" lang="en-GB" sz="1800" b="1" i="0" u="none" strike="noStrike" kern="1200" cap="none" spc="0" normalizeH="0" baseline="0" noProof="0">
                <a:ln>
                  <a:noFill/>
                </a:ln>
                <a:solidFill>
                  <a:schemeClr val="tx1"/>
                </a:solidFill>
                <a:effectLst/>
                <a:uLnTx/>
                <a:uFillTx/>
                <a:latin typeface="Arial"/>
                <a:ea typeface="+mn-ea"/>
                <a:cs typeface="Arial"/>
              </a:rPr>
              <a:t> sustainability-related risks and opportunities </a:t>
            </a:r>
            <a:r>
              <a:rPr lang="en-GB" sz="1800">
                <a:solidFill>
                  <a:schemeClr val="tx1"/>
                </a:solidFill>
                <a:latin typeface="Arial"/>
                <a:cs typeface="Arial"/>
              </a:rPr>
              <a:t>with the </a:t>
            </a:r>
            <a:r>
              <a:rPr kumimoji="0" lang="en-GB" sz="1800" i="0" u="none" strike="noStrike" kern="1200" cap="none" spc="0" normalizeH="0" baseline="0" noProof="0">
                <a:ln>
                  <a:noFill/>
                </a:ln>
                <a:solidFill>
                  <a:schemeClr val="tx1"/>
                </a:solidFill>
                <a:effectLst/>
                <a:uLnTx/>
                <a:uFillTx/>
                <a:latin typeface="Arial"/>
                <a:ea typeface="+mn-ea"/>
                <a:cs typeface="Arial"/>
              </a:rPr>
              <a:t>financial </a:t>
            </a:r>
            <a:r>
              <a:rPr lang="en-GB" sz="1800">
                <a:solidFill>
                  <a:schemeClr val="tx1"/>
                </a:solidFill>
                <a:latin typeface="Arial"/>
                <a:cs typeface="Arial"/>
              </a:rPr>
              <a:t>statements</a:t>
            </a:r>
            <a:r>
              <a:rPr kumimoji="0" lang="en-GB" sz="1800" i="0" u="none" strike="noStrike" kern="1200" cap="none" spc="0" normalizeH="0" baseline="0" noProof="0">
                <a:ln>
                  <a:noFill/>
                </a:ln>
                <a:solidFill>
                  <a:schemeClr val="tx1"/>
                </a:solidFill>
                <a:effectLst/>
                <a:uLnTx/>
                <a:uFillTx/>
                <a:latin typeface="Arial"/>
                <a:ea typeface="+mn-ea"/>
                <a:cs typeface="Arial"/>
              </a:rPr>
              <a:t>, to meet investor informa</a:t>
            </a:r>
            <a:r>
              <a:rPr kumimoji="0" lang="en-GB" sz="1800" b="0" i="0" u="none" strike="noStrike" kern="1200" cap="none" spc="0" normalizeH="0" baseline="0" noProof="0">
                <a:ln>
                  <a:noFill/>
                </a:ln>
                <a:solidFill>
                  <a:schemeClr val="tx1"/>
                </a:solidFill>
                <a:effectLst/>
                <a:uLnTx/>
                <a:uFillTx/>
                <a:latin typeface="Arial"/>
                <a:ea typeface="+mn-ea"/>
                <a:cs typeface="Arial"/>
              </a:rPr>
              <a:t>tion needs</a:t>
            </a: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a:p>
            <a:pPr marL="342900" indent="-342900">
              <a:buClr>
                <a:srgbClr val="1A99D2"/>
              </a:buClr>
              <a:buFont typeface="Arial" panose="020B0604020202020204" pitchFamily="34" charset="0"/>
              <a:buChar char="•"/>
              <a:defRPr/>
            </a:pPr>
            <a:r>
              <a:rPr kumimoji="0" lang="en-GB" sz="1800" b="0" i="0" u="none" strike="noStrike" kern="1200" cap="none" spc="0" normalizeH="0" baseline="0" noProof="0">
                <a:ln>
                  <a:noFill/>
                </a:ln>
                <a:solidFill>
                  <a:schemeClr val="tx1"/>
                </a:solidFill>
                <a:effectLst/>
                <a:uLnTx/>
                <a:uFillTx/>
                <a:latin typeface="Arial"/>
                <a:ea typeface="+mn-ea"/>
                <a:cs typeface="Arial"/>
              </a:rPr>
              <a:t>Applies </a:t>
            </a:r>
            <a:r>
              <a:rPr kumimoji="0" lang="en-GB" sz="1800" b="1" i="0" u="none" strike="noStrike" kern="1200" cap="none" spc="0" normalizeH="0" baseline="0" noProof="0">
                <a:ln>
                  <a:noFill/>
                </a:ln>
                <a:solidFill>
                  <a:schemeClr val="tx1"/>
                </a:solidFill>
                <a:effectLst/>
                <a:uLnTx/>
                <a:uFillTx/>
                <a:latin typeface="Arial"/>
                <a:ea typeface="+mn-ea"/>
                <a:cs typeface="Arial"/>
              </a:rPr>
              <a:t>TCFD architecture</a:t>
            </a:r>
            <a:r>
              <a:rPr kumimoji="0" lang="en-GB" sz="1800" b="0" i="0" u="none" strike="noStrike" kern="1200" cap="none" spc="0" normalizeH="0" baseline="0" noProof="0">
                <a:ln>
                  <a:noFill/>
                </a:ln>
                <a:solidFill>
                  <a:schemeClr val="tx1"/>
                </a:solidFill>
                <a:effectLst/>
                <a:uLnTx/>
                <a:uFillTx/>
                <a:latin typeface="Arial"/>
                <a:ea typeface="+mn-ea"/>
                <a:cs typeface="Arial"/>
              </a:rPr>
              <a:t> whenever providing information about sustainability</a:t>
            </a:r>
            <a:endParaRPr lang="en-GB" sz="1800" b="0" i="0" u="none" strike="noStrike" kern="1200" cap="none" spc="0" normalizeH="0" baseline="0" noProof="0">
              <a:ln>
                <a:noFill/>
              </a:ln>
              <a:solidFill>
                <a:schemeClr val="tx1"/>
              </a:solidFill>
              <a:effectLst/>
              <a:uLnTx/>
              <a:uFillTx/>
              <a:latin typeface="Arial"/>
              <a:cs typeface="Arial"/>
            </a:endParaRPr>
          </a:p>
          <a:p>
            <a:pPr marL="342900" marR="0" lvl="0" indent="-342900" algn="l" defTabSz="914400" rtl="0" eaLnBrk="1" fontAlgn="auto" latinLnBrk="0" hangingPunct="1">
              <a:lnSpc>
                <a:spcPct val="150000"/>
              </a:lnSpc>
              <a:spcBef>
                <a:spcPts val="1000"/>
              </a:spcBef>
              <a:spcAft>
                <a:spcPts val="0"/>
              </a:spcAft>
              <a:buClr>
                <a:srgbClr val="1A99D2"/>
              </a:buClr>
              <a:buSzTx/>
              <a:buFont typeface="Arial" panose="020B0604020202020204" pitchFamily="34" charset="0"/>
              <a:buChar char="•"/>
              <a:tabLst/>
              <a:defRPr/>
            </a:pPr>
            <a:r>
              <a:rPr kumimoji="0" lang="en-US" sz="1800" b="0" i="0" u="none" strike="noStrike" kern="1200" cap="none" spc="0" normalizeH="0" baseline="0" noProof="0">
                <a:ln>
                  <a:noFill/>
                </a:ln>
                <a:solidFill>
                  <a:schemeClr val="tx1"/>
                </a:solidFill>
                <a:effectLst/>
                <a:uLnTx/>
                <a:uFillTx/>
                <a:latin typeface="Arial"/>
                <a:ea typeface="+mn-ea"/>
                <a:cs typeface="Arial"/>
              </a:rPr>
              <a:t>Requires </a:t>
            </a:r>
            <a:r>
              <a:rPr kumimoji="0" lang="en-US" sz="1800" b="1" i="0" u="none" strike="noStrike" kern="1200" cap="none" spc="0" normalizeH="0" baseline="0" noProof="0">
                <a:ln>
                  <a:noFill/>
                </a:ln>
                <a:solidFill>
                  <a:schemeClr val="tx1"/>
                </a:solidFill>
                <a:effectLst/>
                <a:uLnTx/>
                <a:uFillTx/>
                <a:latin typeface="Arial"/>
                <a:ea typeface="+mn-ea"/>
                <a:cs typeface="Arial"/>
              </a:rPr>
              <a:t>industry-specific disclosures</a:t>
            </a:r>
            <a:endParaRPr lang="en-US" sz="1800" b="1" i="0" u="none" strike="noStrike" kern="1200" cap="none" spc="0" normalizeH="0" baseline="0" noProof="0">
              <a:ln>
                <a:noFill/>
              </a:ln>
              <a:solidFill>
                <a:schemeClr val="tx1"/>
              </a:solidFill>
              <a:effectLst/>
              <a:uLnTx/>
              <a:uFillTx/>
              <a:latin typeface="Arial"/>
              <a:cs typeface="Arial"/>
            </a:endParaRPr>
          </a:p>
          <a:p>
            <a:pPr marL="342900" marR="0" lvl="0" indent="-342900" algn="l" defTabSz="914400" rtl="0" eaLnBrk="1" fontAlgn="auto" latinLnBrk="0" hangingPunct="1">
              <a:lnSpc>
                <a:spcPct val="100000"/>
              </a:lnSpc>
              <a:spcBef>
                <a:spcPts val="1000"/>
              </a:spcBef>
              <a:spcAft>
                <a:spcPts val="0"/>
              </a:spcAft>
              <a:buClr>
                <a:srgbClr val="1A99D2"/>
              </a:buClr>
              <a:buSzTx/>
              <a:buFont typeface="Arial" panose="020B0604020202020204" pitchFamily="34" charset="0"/>
              <a:buChar char="•"/>
              <a:tabLst/>
              <a:defRPr/>
            </a:pPr>
            <a:r>
              <a:rPr kumimoji="0" lang="en-US" sz="1800" b="0" i="0" u="none" strike="noStrike" kern="1200" cap="none" spc="0" normalizeH="0" baseline="0" noProof="0">
                <a:ln>
                  <a:noFill/>
                </a:ln>
                <a:solidFill>
                  <a:schemeClr val="tx1"/>
                </a:solidFill>
                <a:effectLst/>
                <a:uLnTx/>
                <a:uFillTx/>
                <a:latin typeface="Arial"/>
                <a:ea typeface="+mn-ea"/>
                <a:cs typeface="Arial"/>
              </a:rPr>
              <a:t>For matters other than climate (IFRS S2</a:t>
            </a:r>
            <a:r>
              <a:rPr lang="en-US" sz="1800">
                <a:solidFill>
                  <a:schemeClr val="tx1"/>
                </a:solidFill>
                <a:latin typeface="Arial"/>
                <a:cs typeface="Arial"/>
              </a:rPr>
              <a:t>)</a:t>
            </a:r>
            <a:r>
              <a:rPr kumimoji="0" lang="en-US" sz="1800" b="0" i="0" u="none" strike="noStrike" kern="1200" cap="none" spc="0" normalizeH="0" baseline="0" noProof="0">
                <a:ln>
                  <a:noFill/>
                </a:ln>
                <a:solidFill>
                  <a:schemeClr val="tx1"/>
                </a:solidFill>
                <a:effectLst/>
                <a:uLnTx/>
                <a:uFillTx/>
                <a:latin typeface="Arial"/>
                <a:ea typeface="+mn-ea"/>
                <a:cs typeface="Arial"/>
              </a:rPr>
              <a:t> refers to </a:t>
            </a:r>
            <a:r>
              <a:rPr kumimoji="0" lang="en-US" sz="1800" b="1" i="0" u="none" strike="noStrike" kern="1200" cap="none" spc="0" normalizeH="0" baseline="0" noProof="0">
                <a:ln>
                  <a:noFill/>
                </a:ln>
                <a:solidFill>
                  <a:schemeClr val="tx1"/>
                </a:solidFill>
                <a:effectLst/>
                <a:uLnTx/>
                <a:uFillTx/>
                <a:latin typeface="Arial"/>
                <a:ea typeface="+mn-ea"/>
                <a:cs typeface="Arial"/>
              </a:rPr>
              <a:t>sources to help companies </a:t>
            </a:r>
            <a:r>
              <a:rPr kumimoji="0" lang="en-US" sz="1800" b="0" i="0" u="none" strike="noStrike" kern="1200" cap="none" spc="0" normalizeH="0" baseline="0" noProof="0">
                <a:ln>
                  <a:noFill/>
                </a:ln>
                <a:solidFill>
                  <a:schemeClr val="tx1"/>
                </a:solidFill>
                <a:effectLst/>
                <a:uLnTx/>
                <a:uFillTx/>
                <a:latin typeface="Arial"/>
                <a:ea typeface="+mn-ea"/>
                <a:cs typeface="Arial"/>
              </a:rPr>
              <a:t>identify sustainability-related risks and opportunities and information</a:t>
            </a:r>
            <a:endParaRPr lang="en-US" sz="1800" b="0" i="0" u="none" strike="noStrike" kern="1200" cap="none" spc="0" normalizeH="0" baseline="0" noProof="0">
              <a:ln>
                <a:noFill/>
              </a:ln>
              <a:solidFill>
                <a:schemeClr val="tx1"/>
              </a:solidFill>
              <a:effectLst/>
              <a:uLnTx/>
              <a:uFillTx/>
              <a:latin typeface="Arial"/>
              <a:cs typeface="Arial"/>
            </a:endParaRPr>
          </a:p>
          <a:p>
            <a:pPr marL="342900" indent="-342900">
              <a:buClr>
                <a:srgbClr val="1A99D2"/>
              </a:buClr>
              <a:buFont typeface="Arial" panose="020B0604020202020204" pitchFamily="34" charset="0"/>
              <a:buChar char="•"/>
              <a:defRPr/>
            </a:pPr>
            <a:r>
              <a:rPr lang="en-GB" sz="1800">
                <a:solidFill>
                  <a:schemeClr val="tx1"/>
                </a:solidFill>
                <a:latin typeface="Arial"/>
                <a:cs typeface="Arial"/>
              </a:rPr>
              <a:t>Can be used in conjunction with </a:t>
            </a:r>
            <a:r>
              <a:rPr lang="en-GB" sz="1800" b="1">
                <a:solidFill>
                  <a:schemeClr val="tx1"/>
                </a:solidFill>
                <a:latin typeface="Arial"/>
                <a:cs typeface="Arial"/>
              </a:rPr>
              <a:t>any accounting requirements (GAAP) </a:t>
            </a:r>
            <a:endParaRPr lang="en-US" sz="1800" b="1">
              <a:solidFill>
                <a:schemeClr val="tx1"/>
              </a:solidFill>
              <a:latin typeface="Arial"/>
              <a:cs typeface="Arial"/>
            </a:endParaRPr>
          </a:p>
        </p:txBody>
      </p:sp>
      <p:sp>
        <p:nvSpPr>
          <p:cNvPr id="10" name="Footer Placeholder 14">
            <a:extLst>
              <a:ext uri="{FF2B5EF4-FFF2-40B4-BE49-F238E27FC236}">
                <a16:creationId xmlns:a16="http://schemas.microsoft.com/office/drawing/2014/main" id="{0673EFAA-7040-AE23-F771-D643CF627D8C}"/>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tx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790123A-71E8-BF43-B702-A9002E60F899}" type="slidenum">
              <a:rPr kumimoji="0" lang="en-US" sz="1200" b="0" i="0" u="none" strike="noStrike" kern="1200" cap="none" spc="0" normalizeH="0" baseline="0" noProof="0" dirty="0" smtClean="0">
                <a:ln>
                  <a:noFill/>
                </a:ln>
                <a:solidFill>
                  <a:srgbClr val="5F6061"/>
                </a:solidFill>
                <a:effectLst/>
                <a:uLnTx/>
                <a:uFillTx/>
                <a:latin typeface="Arial" panose="020B060402020202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srgbClr val="5F6061"/>
              </a:solidFill>
              <a:effectLst/>
              <a:uLnTx/>
              <a:uFillTx/>
              <a:latin typeface="Arial" panose="020B0604020202020204"/>
              <a:ea typeface="+mn-ea"/>
              <a:cs typeface="Arial" panose="020B0604020202020204" pitchFamily="34" charset="0"/>
            </a:endParaRPr>
          </a:p>
        </p:txBody>
      </p:sp>
      <p:pic>
        <p:nvPicPr>
          <p:cNvPr id="5" name="Picture 4" descr="A picture containing text, screenshot, font, diagram&#10;&#10;Description automatically generated">
            <a:extLst>
              <a:ext uri="{FF2B5EF4-FFF2-40B4-BE49-F238E27FC236}">
                <a16:creationId xmlns:a16="http://schemas.microsoft.com/office/drawing/2014/main" id="{D4BA5626-16AA-E344-2CBF-0E72B803DAB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9176" y="2510101"/>
            <a:ext cx="2728367" cy="3858314"/>
          </a:xfrm>
          <a:prstGeom prst="rect">
            <a:avLst/>
          </a:prstGeom>
          <a:ln>
            <a:solidFill>
              <a:schemeClr val="tx1">
                <a:lumMod val="40000"/>
                <a:lumOff val="60000"/>
              </a:schemeClr>
            </a:solid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9986201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54A27310-54C0-C9E9-085C-C2719DE9B5C7}"/>
              </a:ext>
            </a:extLst>
          </p:cNvPr>
          <p:cNvSpPr>
            <a:spLocks noGrp="1"/>
          </p:cNvSpPr>
          <p:nvPr>
            <p:ph type="ftr" sz="quarter" idx="3"/>
          </p:nvPr>
        </p:nvSpPr>
        <p:spPr/>
        <p:txBody>
          <a:bodyPr/>
          <a:lstStyle/>
          <a:p>
            <a:fld id="{4790123A-71E8-BF43-B702-A9002E60F899}" type="slidenum">
              <a:rPr lang="en-US" dirty="0" smtClean="0">
                <a:cs typeface="Arial" panose="020B0604020202020204" pitchFamily="34" charset="0"/>
              </a:rPr>
              <a:pPr/>
              <a:t>12</a:t>
            </a:fld>
            <a:endParaRPr lang="en-US">
              <a:cs typeface="Arial" panose="020B0604020202020204" pitchFamily="34" charset="0"/>
            </a:endParaRPr>
          </a:p>
        </p:txBody>
      </p:sp>
      <p:sp>
        <p:nvSpPr>
          <p:cNvPr id="18" name="Rectangle 17">
            <a:extLst>
              <a:ext uri="{FF2B5EF4-FFF2-40B4-BE49-F238E27FC236}">
                <a16:creationId xmlns:a16="http://schemas.microsoft.com/office/drawing/2014/main" id="{3761AD48-F574-D334-0DE6-B90295F7546C}"/>
              </a:ext>
            </a:extLst>
          </p:cNvPr>
          <p:cNvSpPr/>
          <p:nvPr/>
        </p:nvSpPr>
        <p:spPr>
          <a:xfrm>
            <a:off x="1070323" y="2880929"/>
            <a:ext cx="9561559" cy="2505808"/>
          </a:xfrm>
          <a:prstGeom prst="rect">
            <a:avLst/>
          </a:prstGeom>
          <a:solidFill>
            <a:schemeClr val="accent5">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9" name="Text Placeholder 2">
            <a:extLst>
              <a:ext uri="{FF2B5EF4-FFF2-40B4-BE49-F238E27FC236}">
                <a16:creationId xmlns:a16="http://schemas.microsoft.com/office/drawing/2014/main" id="{F75BAFCF-E7F1-4BA5-83F5-27FC8B6AC589}"/>
              </a:ext>
            </a:extLst>
          </p:cNvPr>
          <p:cNvSpPr>
            <a:spLocks noGrp="1"/>
          </p:cNvSpPr>
          <p:nvPr/>
        </p:nvSpPr>
        <p:spPr>
          <a:xfrm>
            <a:off x="1019172" y="1351313"/>
            <a:ext cx="11071228" cy="993954"/>
          </a:xfrm>
          <a:prstGeom prst="rect">
            <a:avLst/>
          </a:prstGeom>
        </p:spPr>
        <p:txBody>
          <a:bodyPr lIns="0" tIns="0" rIns="0" bIns="0"/>
          <a:lstStyle>
            <a:lvl1pPr marL="0" indent="0" algn="l" defTabSz="914400" rtl="0" eaLnBrk="1" latinLnBrk="0" hangingPunct="1">
              <a:lnSpc>
                <a:spcPct val="100000"/>
              </a:lnSpc>
              <a:spcBef>
                <a:spcPts val="0"/>
              </a:spcBef>
              <a:buFont typeface="Arial" panose="020B0604020202020204" pitchFamily="34" charset="0"/>
              <a:buNone/>
              <a:defRPr sz="333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rgbClr val="5D5B5C"/>
                </a:solidFill>
              </a:rPr>
              <a:t>How sustainability can affect a company’s prospects</a:t>
            </a:r>
          </a:p>
        </p:txBody>
      </p:sp>
      <p:sp>
        <p:nvSpPr>
          <p:cNvPr id="20" name="Text Placeholder 3">
            <a:extLst>
              <a:ext uri="{FF2B5EF4-FFF2-40B4-BE49-F238E27FC236}">
                <a16:creationId xmlns:a16="http://schemas.microsoft.com/office/drawing/2014/main" id="{AD709310-9D0B-CA5A-3628-3D3781F0CCDB}"/>
              </a:ext>
            </a:extLst>
          </p:cNvPr>
          <p:cNvSpPr>
            <a:spLocks noGrp="1"/>
          </p:cNvSpPr>
          <p:nvPr/>
        </p:nvSpPr>
        <p:spPr>
          <a:xfrm>
            <a:off x="1065398" y="5934361"/>
            <a:ext cx="6493549" cy="382139"/>
          </a:xfrm>
          <a:prstGeom prst="rect">
            <a:avLst/>
          </a:prstGeom>
        </p:spPr>
        <p:txBody>
          <a:bodyPr wrap="square" lIns="0" tIns="0" rIns="0" bIns="0" numCol="1" spcCol="540000"/>
          <a:lstStyle>
            <a:lvl1pPr marL="285750" marR="0" indent="-2857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sz="14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800">
                <a:solidFill>
                  <a:schemeClr val="tx2"/>
                </a:solidFill>
              </a:rPr>
              <a:t>Builds on </a:t>
            </a:r>
            <a:r>
              <a:rPr lang="en-GB" sz="1800"/>
              <a:t>concepts from the </a:t>
            </a:r>
            <a:r>
              <a:rPr lang="en-GB" sz="1800" b="1"/>
              <a:t>Integrated Reporting Framework</a:t>
            </a:r>
          </a:p>
        </p:txBody>
      </p:sp>
      <p:sp>
        <p:nvSpPr>
          <p:cNvPr id="25" name="TextBox 20">
            <a:extLst>
              <a:ext uri="{FF2B5EF4-FFF2-40B4-BE49-F238E27FC236}">
                <a16:creationId xmlns:a16="http://schemas.microsoft.com/office/drawing/2014/main" id="{DB0DE97D-15CE-D002-F498-148ED54C3BA4}"/>
              </a:ext>
            </a:extLst>
          </p:cNvPr>
          <p:cNvSpPr txBox="1"/>
          <p:nvPr/>
        </p:nvSpPr>
        <p:spPr>
          <a:xfrm>
            <a:off x="1065398" y="2192090"/>
            <a:ext cx="10061203"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effectLst/>
                <a:uLnTx/>
                <a:uFillTx/>
                <a:latin typeface="Arial" panose="020B0604020202020204"/>
                <a:ea typeface="+mn-ea"/>
                <a:cs typeface="+mn-cs"/>
              </a:rPr>
              <a:t>A company’s ability to deliver financial value for </a:t>
            </a:r>
            <a:r>
              <a:rPr kumimoji="0" lang="en-GB" sz="2000" b="1" i="0" u="none" strike="noStrike" kern="1200" cap="none" spc="0" normalizeH="0" baseline="0" noProof="0">
                <a:ln>
                  <a:noFill/>
                </a:ln>
                <a:effectLst/>
                <a:uLnTx/>
                <a:uFillTx/>
                <a:latin typeface="Arial" panose="020B0604020202020204"/>
                <a:ea typeface="+mn-ea"/>
                <a:cs typeface="+mn-cs"/>
              </a:rPr>
              <a:t>investors is inextricably linked to:</a:t>
            </a:r>
          </a:p>
        </p:txBody>
      </p:sp>
      <p:sp>
        <p:nvSpPr>
          <p:cNvPr id="26" name="TextBox 21">
            <a:extLst>
              <a:ext uri="{FF2B5EF4-FFF2-40B4-BE49-F238E27FC236}">
                <a16:creationId xmlns:a16="http://schemas.microsoft.com/office/drawing/2014/main" id="{1EB42DF2-5AD1-CCE7-BE41-344A9FC81879}"/>
              </a:ext>
            </a:extLst>
          </p:cNvPr>
          <p:cNvSpPr txBox="1"/>
          <p:nvPr/>
        </p:nvSpPr>
        <p:spPr>
          <a:xfrm>
            <a:off x="1458715" y="3304225"/>
            <a:ext cx="2124000"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effectLst/>
                <a:uLnTx/>
                <a:uFillTx/>
                <a:latin typeface="Arial" panose="020B0604020202020204"/>
                <a:ea typeface="+mn-ea"/>
                <a:cs typeface="+mn-cs"/>
              </a:rPr>
              <a:t>Stakeholders</a:t>
            </a:r>
            <a:endParaRPr kumimoji="0" lang="en-GB" sz="2400" b="0" i="0" u="none" strike="noStrike" kern="1200" cap="none" spc="0" normalizeH="0" baseline="0" noProof="0">
              <a:ln>
                <a:noFill/>
              </a:ln>
              <a:effectLst/>
              <a:uLnTx/>
              <a:uFillTx/>
              <a:latin typeface="Arial" panose="020B0604020202020204"/>
              <a:ea typeface="+mn-ea"/>
              <a:cs typeface="+mn-cs"/>
            </a:endParaRPr>
          </a:p>
        </p:txBody>
      </p:sp>
      <p:sp>
        <p:nvSpPr>
          <p:cNvPr id="27" name="TextBox 22">
            <a:extLst>
              <a:ext uri="{FF2B5EF4-FFF2-40B4-BE49-F238E27FC236}">
                <a16:creationId xmlns:a16="http://schemas.microsoft.com/office/drawing/2014/main" id="{543902AB-88A5-601F-FD75-0C278BA2010D}"/>
              </a:ext>
            </a:extLst>
          </p:cNvPr>
          <p:cNvSpPr txBox="1"/>
          <p:nvPr/>
        </p:nvSpPr>
        <p:spPr>
          <a:xfrm>
            <a:off x="3705118" y="3304225"/>
            <a:ext cx="2124000"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effectLst/>
                <a:uLnTx/>
                <a:uFillTx/>
                <a:latin typeface="Arial" panose="020B0604020202020204"/>
                <a:ea typeface="+mn-ea"/>
                <a:cs typeface="+mn-cs"/>
              </a:rPr>
              <a:t>Society </a:t>
            </a:r>
          </a:p>
        </p:txBody>
      </p:sp>
      <p:sp>
        <p:nvSpPr>
          <p:cNvPr id="28" name="TextBox 23">
            <a:extLst>
              <a:ext uri="{FF2B5EF4-FFF2-40B4-BE49-F238E27FC236}">
                <a16:creationId xmlns:a16="http://schemas.microsoft.com/office/drawing/2014/main" id="{B6CE13DA-407C-DA6B-F31D-6EFB96E38E53}"/>
              </a:ext>
            </a:extLst>
          </p:cNvPr>
          <p:cNvSpPr txBox="1"/>
          <p:nvPr/>
        </p:nvSpPr>
        <p:spPr>
          <a:xfrm>
            <a:off x="5951521" y="3119559"/>
            <a:ext cx="2124000"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effectLst/>
                <a:uLnTx/>
                <a:uFillTx/>
                <a:latin typeface="Arial" panose="020B0604020202020204"/>
                <a:ea typeface="+mn-ea"/>
                <a:cs typeface="+mn-cs"/>
              </a:rPr>
              <a:t>Natural</a:t>
            </a:r>
            <a:br>
              <a:rPr kumimoji="0" lang="en-GB" sz="2400" b="1" i="0" u="none" strike="noStrike" kern="1200" cap="none" spc="0" normalizeH="0" baseline="0" noProof="0">
                <a:ln>
                  <a:noFill/>
                </a:ln>
                <a:effectLst/>
                <a:uLnTx/>
                <a:uFillTx/>
                <a:latin typeface="Arial" panose="020B0604020202020204"/>
                <a:ea typeface="+mn-ea"/>
                <a:cs typeface="+mn-cs"/>
              </a:rPr>
            </a:br>
            <a:r>
              <a:rPr kumimoji="0" lang="en-GB" sz="2400" b="1" i="0" u="none" strike="noStrike" kern="1200" cap="none" spc="0" normalizeH="0" baseline="0" noProof="0">
                <a:ln>
                  <a:noFill/>
                </a:ln>
                <a:effectLst/>
                <a:uLnTx/>
                <a:uFillTx/>
                <a:latin typeface="Arial" panose="020B0604020202020204"/>
                <a:ea typeface="+mn-ea"/>
                <a:cs typeface="+mn-cs"/>
              </a:rPr>
              <a:t>environment</a:t>
            </a:r>
          </a:p>
        </p:txBody>
      </p:sp>
      <p:pic>
        <p:nvPicPr>
          <p:cNvPr id="29" name="Picture 28" descr="Shape&#10;&#10;Description automatically generated with low confidence">
            <a:extLst>
              <a:ext uri="{FF2B5EF4-FFF2-40B4-BE49-F238E27FC236}">
                <a16:creationId xmlns:a16="http://schemas.microsoft.com/office/drawing/2014/main" id="{1B6A9B1F-4F1E-A4ED-8762-9AA1FB979011}"/>
              </a:ext>
            </a:extLst>
          </p:cNvPr>
          <p:cNvPicPr>
            <a:picLocks noChangeAspect="1"/>
          </p:cNvPicPr>
          <p:nvPr/>
        </p:nvPicPr>
        <p:blipFill>
          <a:blip r:embed="rId3" cstate="screen">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2182856" y="4306598"/>
            <a:ext cx="675717" cy="675717"/>
          </a:xfrm>
          <a:prstGeom prst="rect">
            <a:avLst/>
          </a:prstGeom>
        </p:spPr>
      </p:pic>
      <p:pic>
        <p:nvPicPr>
          <p:cNvPr id="30" name="Picture 29" descr="Shape&#10;&#10;Description automatically generated with low confidence">
            <a:extLst>
              <a:ext uri="{FF2B5EF4-FFF2-40B4-BE49-F238E27FC236}">
                <a16:creationId xmlns:a16="http://schemas.microsoft.com/office/drawing/2014/main" id="{AA0F256F-5A09-2EC7-63AF-0DDB21088EB4}"/>
              </a:ext>
            </a:extLst>
          </p:cNvPr>
          <p:cNvPicPr>
            <a:picLocks noChangeAspect="1"/>
          </p:cNvPicPr>
          <p:nvPr/>
        </p:nvPicPr>
        <p:blipFill>
          <a:blip r:embed="rId4" cstate="screen">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6669849" y="4282742"/>
            <a:ext cx="671346" cy="671346"/>
          </a:xfrm>
          <a:prstGeom prst="rect">
            <a:avLst/>
          </a:prstGeom>
        </p:spPr>
      </p:pic>
      <p:pic>
        <p:nvPicPr>
          <p:cNvPr id="31" name="Picture 30" descr="Shape&#10;&#10;Description automatically generated with low confidence">
            <a:extLst>
              <a:ext uri="{FF2B5EF4-FFF2-40B4-BE49-F238E27FC236}">
                <a16:creationId xmlns:a16="http://schemas.microsoft.com/office/drawing/2014/main" id="{25AA81E8-4396-79E9-1B2C-A3598A4B1C09}"/>
              </a:ext>
            </a:extLst>
          </p:cNvPr>
          <p:cNvPicPr>
            <a:picLocks noChangeAspect="1"/>
          </p:cNvPicPr>
          <p:nvPr/>
        </p:nvPicPr>
        <p:blipFill>
          <a:blip r:embed="rId5" cstate="screen">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4428538" y="4278809"/>
            <a:ext cx="671346" cy="671346"/>
          </a:xfrm>
          <a:prstGeom prst="rect">
            <a:avLst/>
          </a:prstGeom>
        </p:spPr>
      </p:pic>
      <p:sp>
        <p:nvSpPr>
          <p:cNvPr id="32" name="TextBox 5">
            <a:extLst>
              <a:ext uri="{FF2B5EF4-FFF2-40B4-BE49-F238E27FC236}">
                <a16:creationId xmlns:a16="http://schemas.microsoft.com/office/drawing/2014/main" id="{E86D2302-9066-87FC-F222-C4104A8CECFD}"/>
              </a:ext>
            </a:extLst>
          </p:cNvPr>
          <p:cNvSpPr txBox="1"/>
          <p:nvPr/>
        </p:nvSpPr>
        <p:spPr>
          <a:xfrm>
            <a:off x="8197923" y="3304225"/>
            <a:ext cx="2124000"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effectLst/>
                <a:uLnTx/>
                <a:uFillTx/>
                <a:latin typeface="Arial" panose="020B0604020202020204"/>
                <a:ea typeface="+mn-ea"/>
                <a:cs typeface="+mn-cs"/>
              </a:rPr>
              <a:t>Economy</a:t>
            </a:r>
          </a:p>
        </p:txBody>
      </p:sp>
      <p:pic>
        <p:nvPicPr>
          <p:cNvPr id="33" name="Picture 32" descr="A black background with a black square&#10;&#10;Description automatically generated with medium confidence">
            <a:extLst>
              <a:ext uri="{FF2B5EF4-FFF2-40B4-BE49-F238E27FC236}">
                <a16:creationId xmlns:a16="http://schemas.microsoft.com/office/drawing/2014/main" id="{FC898811-FBB1-DC75-C0CB-0ADE4E950BE8}"/>
              </a:ext>
            </a:extLst>
          </p:cNvPr>
          <p:cNvPicPr>
            <a:picLocks noChangeAspect="1"/>
          </p:cNvPicPr>
          <p:nvPr/>
        </p:nvPicPr>
        <p:blipFill>
          <a:blip r:embed="rId6">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8911159" y="4265718"/>
            <a:ext cx="697527" cy="697527"/>
          </a:xfrm>
          <a:prstGeom prst="rect">
            <a:avLst/>
          </a:prstGeom>
        </p:spPr>
      </p:pic>
    </p:spTree>
    <p:extLst>
      <p:ext uri="{BB962C8B-B14F-4D97-AF65-F5344CB8AC3E}">
        <p14:creationId xmlns:p14="http://schemas.microsoft.com/office/powerpoint/2010/main" val="19943487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CA87EB1-FB15-DD09-66FE-057F7AC121FF}"/>
              </a:ext>
            </a:extLst>
          </p:cNvPr>
          <p:cNvSpPr>
            <a:spLocks noGrp="1"/>
          </p:cNvSpPr>
          <p:nvPr>
            <p:ph type="body" sz="quarter" idx="15"/>
          </p:nvPr>
        </p:nvSpPr>
        <p:spPr>
          <a:xfrm>
            <a:off x="1031532" y="1347319"/>
            <a:ext cx="10861805" cy="603401"/>
          </a:xfrm>
        </p:spPr>
        <p:txBody>
          <a:bodyPr/>
          <a:lstStyle/>
          <a:p>
            <a:pPr marL="0" indent="12700"/>
            <a:r>
              <a:rPr lang="en-GB" dirty="0">
                <a:solidFill>
                  <a:srgbClr val="5D5B5C"/>
                </a:solidFill>
              </a:rPr>
              <a:t>How companies identify material sustainability information</a:t>
            </a:r>
          </a:p>
        </p:txBody>
      </p:sp>
      <p:sp>
        <p:nvSpPr>
          <p:cNvPr id="5" name="Footer Placeholder 4">
            <a:extLst>
              <a:ext uri="{FF2B5EF4-FFF2-40B4-BE49-F238E27FC236}">
                <a16:creationId xmlns:a16="http://schemas.microsoft.com/office/drawing/2014/main" id="{B6A1CE1E-63D6-EBCE-D0F0-7D25355AFD21}"/>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790123A-71E8-BF43-B702-A9002E60F899}" type="slidenum">
              <a:rPr kumimoji="0" lang="en-US" sz="1200" b="0" i="0" u="none" strike="noStrike" kern="1200" cap="none" spc="0" normalizeH="0" baseline="0" noProof="0" dirty="0" smtClean="0">
                <a:ln>
                  <a:noFill/>
                </a:ln>
                <a:solidFill>
                  <a:srgbClr val="5F6061"/>
                </a:solidFill>
                <a:effectLst/>
                <a:uLnTx/>
                <a:uFillTx/>
                <a:latin typeface="Arial" panose="020B060402020202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srgbClr val="5F6061"/>
              </a:solidFill>
              <a:effectLst/>
              <a:uLnTx/>
              <a:uFillTx/>
              <a:latin typeface="Arial" panose="020B0604020202020204"/>
              <a:ea typeface="+mn-ea"/>
              <a:cs typeface="Arial" panose="020B0604020202020204" pitchFamily="34" charset="0"/>
            </a:endParaRPr>
          </a:p>
        </p:txBody>
      </p:sp>
      <p:sp>
        <p:nvSpPr>
          <p:cNvPr id="8" name="Text Placeholder 2">
            <a:extLst>
              <a:ext uri="{FF2B5EF4-FFF2-40B4-BE49-F238E27FC236}">
                <a16:creationId xmlns:a16="http://schemas.microsoft.com/office/drawing/2014/main" id="{D91FB0E1-7C28-EA7B-2503-64257FDF0178}"/>
              </a:ext>
            </a:extLst>
          </p:cNvPr>
          <p:cNvSpPr txBox="1">
            <a:spLocks/>
          </p:cNvSpPr>
          <p:nvPr/>
        </p:nvSpPr>
        <p:spPr>
          <a:xfrm>
            <a:off x="1067309" y="5877138"/>
            <a:ext cx="7496119" cy="687753"/>
          </a:xfrm>
          <a:prstGeom prst="rect">
            <a:avLst/>
          </a:prstGeom>
        </p:spPr>
        <p:txBody>
          <a:bodyPr lIns="91440" tIns="45720" rIns="91440" bIns="45720" anchor="t"/>
          <a:lstStyle>
            <a:lvl1pPr marL="0" indent="0" algn="l" defTabSz="914400" rtl="0" eaLnBrk="1" latinLnBrk="0" hangingPunct="1">
              <a:lnSpc>
                <a:spcPct val="100000"/>
              </a:lnSpc>
              <a:spcBef>
                <a:spcPts val="1000"/>
              </a:spcBef>
              <a:buFont typeface="Arial" panose="020B0604020202020204" pitchFamily="34" charset="0"/>
              <a:buNone/>
              <a:defRPr sz="3330" kern="120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GB" sz="1700">
                <a:solidFill>
                  <a:srgbClr val="5F6061"/>
                </a:solidFill>
                <a:latin typeface="Arial"/>
                <a:cs typeface="Arial"/>
              </a:rPr>
              <a:t>This is based on the IFRS Accounting Standards</a:t>
            </a:r>
            <a:r>
              <a:rPr kumimoji="0" lang="en-GB" sz="1700" b="0" i="0" u="none" strike="noStrike" kern="1200" cap="none" spc="0" normalizeH="0" baseline="0" noProof="0">
                <a:ln>
                  <a:noFill/>
                </a:ln>
                <a:solidFill>
                  <a:srgbClr val="5F6061"/>
                </a:solidFill>
                <a:effectLst/>
                <a:uLnTx/>
                <a:uFillTx/>
                <a:latin typeface="Arial"/>
                <a:ea typeface="+mn-ea"/>
                <a:cs typeface="Arial"/>
              </a:rPr>
              <a:t> definition of ‘material’</a:t>
            </a:r>
            <a:r>
              <a:rPr lang="en-GB" sz="1700">
                <a:solidFill>
                  <a:srgbClr val="5F6061"/>
                </a:solidFill>
                <a:latin typeface="Arial"/>
                <a:cs typeface="Arial"/>
              </a:rPr>
              <a:t> </a:t>
            </a:r>
            <a:endParaRPr kumimoji="0" lang="en-GB" sz="1100" b="0" i="0" u="none" strike="noStrike" kern="1200" cap="none" spc="0" normalizeH="0" baseline="0" noProof="0">
              <a:ln>
                <a:noFill/>
              </a:ln>
              <a:solidFill>
                <a:srgbClr val="5F6061"/>
              </a:solidFill>
              <a:effectLst/>
              <a:uLnTx/>
              <a:uFillTx/>
              <a:latin typeface="Arial" panose="020B0604020202020204" pitchFamily="34" charset="0"/>
              <a:ea typeface="+mn-ea"/>
              <a:cs typeface="Arial" panose="020B0604020202020204" pitchFamily="34" charset="0"/>
            </a:endParaRPr>
          </a:p>
        </p:txBody>
      </p:sp>
      <p:sp>
        <p:nvSpPr>
          <p:cNvPr id="4" name="TextBox 3">
            <a:extLst>
              <a:ext uri="{FF2B5EF4-FFF2-40B4-BE49-F238E27FC236}">
                <a16:creationId xmlns:a16="http://schemas.microsoft.com/office/drawing/2014/main" id="{3377652A-B281-754A-5444-A78128343944}"/>
              </a:ext>
            </a:extLst>
          </p:cNvPr>
          <p:cNvSpPr txBox="1"/>
          <p:nvPr/>
        </p:nvSpPr>
        <p:spPr>
          <a:xfrm>
            <a:off x="1031532" y="3195381"/>
            <a:ext cx="10176219" cy="1384995"/>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1" u="none" strike="noStrike" kern="1200" cap="none" spc="0" normalizeH="0" baseline="0" noProof="0">
                <a:ln>
                  <a:noFill/>
                </a:ln>
                <a:effectLst/>
                <a:uLnTx/>
                <a:uFillTx/>
                <a:latin typeface="Arial" panose="020B0604020202020204"/>
                <a:ea typeface="+mn-ea"/>
                <a:cs typeface="+mn-cs"/>
              </a:rPr>
              <a:t>Information is material if omitting, misstating or obscuring it could reasonably be expected to </a:t>
            </a:r>
            <a:r>
              <a:rPr kumimoji="0" lang="en-GB" sz="2800" b="1" i="1" u="none" strike="noStrike" kern="1200" cap="none" spc="0" normalizeH="0" baseline="0" noProof="0">
                <a:ln>
                  <a:noFill/>
                </a:ln>
                <a:effectLst/>
                <a:uLnTx/>
                <a:uFillTx/>
                <a:latin typeface="Arial" panose="020B0604020202020204"/>
                <a:ea typeface="+mn-ea"/>
                <a:cs typeface="+mn-cs"/>
              </a:rPr>
              <a:t>influence investor decisions</a:t>
            </a:r>
            <a:r>
              <a:rPr lang="en-GB" sz="2800" i="1">
                <a:latin typeface="Arial" panose="020B0604020202020204"/>
              </a:rPr>
              <a:t>.</a:t>
            </a:r>
            <a:endParaRPr lang="en-GB" sz="2800" b="0" i="1" u="none" strike="noStrike" kern="1200" cap="none" spc="0" normalizeH="0" baseline="0" noProof="0">
              <a:ln>
                <a:noFill/>
              </a:ln>
              <a:effectLst/>
              <a:uLnTx/>
              <a:uFillTx/>
              <a:latin typeface="Arial" panose="020B0604020202020204"/>
              <a:cs typeface="Arial"/>
            </a:endParaRPr>
          </a:p>
        </p:txBody>
      </p:sp>
    </p:spTree>
    <p:extLst>
      <p:ext uri="{BB962C8B-B14F-4D97-AF65-F5344CB8AC3E}">
        <p14:creationId xmlns:p14="http://schemas.microsoft.com/office/powerpoint/2010/main" val="25919565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24EC9A-DE75-45CA-C3DD-9F567709FCE3}"/>
              </a:ext>
            </a:extLst>
          </p:cNvPr>
          <p:cNvSpPr>
            <a:spLocks noGrp="1"/>
          </p:cNvSpPr>
          <p:nvPr>
            <p:ph type="body" sz="quarter" idx="10"/>
          </p:nvPr>
        </p:nvSpPr>
        <p:spPr/>
        <p:txBody>
          <a:bodyPr/>
          <a:lstStyle/>
          <a:p>
            <a:r>
              <a:rPr lang="en-GB" dirty="0">
                <a:solidFill>
                  <a:srgbClr val="5D5B5C"/>
                </a:solidFill>
              </a:rPr>
              <a:t>Connected information</a:t>
            </a:r>
          </a:p>
        </p:txBody>
      </p:sp>
      <p:sp>
        <p:nvSpPr>
          <p:cNvPr id="6" name="Footer Placeholder 5">
            <a:extLst>
              <a:ext uri="{FF2B5EF4-FFF2-40B4-BE49-F238E27FC236}">
                <a16:creationId xmlns:a16="http://schemas.microsoft.com/office/drawing/2014/main" id="{8029DDC5-00F3-0429-F021-5E7FB80500D0}"/>
              </a:ext>
            </a:extLst>
          </p:cNvPr>
          <p:cNvSpPr>
            <a:spLocks noGrp="1"/>
          </p:cNvSpPr>
          <p:nvPr>
            <p:ph type="ftr" sz="quarter" idx="3"/>
          </p:nvPr>
        </p:nvSpPr>
        <p:spPr/>
        <p:txBody>
          <a:bodyPr/>
          <a:lstStyle/>
          <a:p>
            <a:fld id="{4790123A-71E8-BF43-B702-A9002E60F899}" type="slidenum">
              <a:rPr lang="en-US" dirty="0" smtClean="0">
                <a:cs typeface="Arial" panose="020B0604020202020204" pitchFamily="34" charset="0"/>
              </a:rPr>
              <a:pPr/>
              <a:t>14</a:t>
            </a:fld>
            <a:endParaRPr lang="en-US">
              <a:cs typeface="Arial" panose="020B0604020202020204" pitchFamily="34" charset="0"/>
            </a:endParaRPr>
          </a:p>
        </p:txBody>
      </p:sp>
      <p:sp>
        <p:nvSpPr>
          <p:cNvPr id="14" name="Text Placeholder 7">
            <a:extLst>
              <a:ext uri="{FF2B5EF4-FFF2-40B4-BE49-F238E27FC236}">
                <a16:creationId xmlns:a16="http://schemas.microsoft.com/office/drawing/2014/main" id="{12B7DD43-D09D-98C8-7DAC-A2BDFEFBAD7B}"/>
              </a:ext>
            </a:extLst>
          </p:cNvPr>
          <p:cNvSpPr txBox="1">
            <a:spLocks/>
          </p:cNvSpPr>
          <p:nvPr/>
        </p:nvSpPr>
        <p:spPr>
          <a:xfrm>
            <a:off x="1019174" y="2349316"/>
            <a:ext cx="10695748" cy="4405051"/>
          </a:xfrm>
          <a:prstGeom prst="rect">
            <a:avLst/>
          </a:prstGeom>
        </p:spPr>
        <p:txBody>
          <a:bodyPr wrap="square" lIns="0" tIns="0" rIns="0" bIns="0" numCol="1" spcCol="540000" anchor="t"/>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4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1200"/>
              </a:spcAft>
            </a:pPr>
            <a:r>
              <a:rPr lang="en-GB" sz="1600" b="1">
                <a:latin typeface="Arial"/>
                <a:cs typeface="Arial"/>
              </a:rPr>
              <a:t>IFRS S1 asks for information that helps investors understand the connections between: </a:t>
            </a:r>
            <a:endParaRPr lang="en-GB" sz="1600" b="1"/>
          </a:p>
          <a:p>
            <a:pPr marL="1150620" indent="-342900">
              <a:buFont typeface="Arial" panose="020B0604020202020204" pitchFamily="34" charset="0"/>
              <a:buChar char="•"/>
            </a:pPr>
            <a:r>
              <a:rPr lang="en-GB" sz="1600">
                <a:latin typeface="Arial"/>
                <a:cs typeface="Arial"/>
              </a:rPr>
              <a:t>sustainability-related risks and opportunities</a:t>
            </a:r>
          </a:p>
          <a:p>
            <a:pPr marL="1150620" indent="-342900">
              <a:buFont typeface="Arial" panose="020B0604020202020204" pitchFamily="34" charset="0"/>
              <a:buChar char="•"/>
            </a:pPr>
            <a:r>
              <a:rPr lang="en-GB" sz="1600">
                <a:latin typeface="Arial"/>
                <a:cs typeface="Arial"/>
              </a:rPr>
              <a:t>disclosures on core content</a:t>
            </a:r>
          </a:p>
          <a:p>
            <a:pPr marL="1150620" indent="-342900">
              <a:buFont typeface="Arial" panose="020B0604020202020204" pitchFamily="34" charset="0"/>
              <a:buChar char="•"/>
            </a:pPr>
            <a:r>
              <a:rPr lang="en-GB" sz="1600">
                <a:latin typeface="Arial"/>
                <a:cs typeface="Arial"/>
              </a:rPr>
              <a:t>sustainability-related financial disclosures and financial statements</a:t>
            </a:r>
          </a:p>
          <a:p>
            <a:pPr marL="807720"/>
            <a:endParaRPr lang="en-GB" sz="1600"/>
          </a:p>
          <a:p>
            <a:pPr>
              <a:spcBef>
                <a:spcPts val="0"/>
              </a:spcBef>
              <a:spcAft>
                <a:spcPts val="1200"/>
              </a:spcAft>
            </a:pPr>
            <a:r>
              <a:rPr lang="en-GB" sz="1600" b="1">
                <a:latin typeface="Arial"/>
                <a:cs typeface="Arial"/>
              </a:rPr>
              <a:t>The disclosures are:</a:t>
            </a:r>
          </a:p>
          <a:p>
            <a:pPr marL="1150620" indent="-342900">
              <a:buFont typeface="Arial" panose="020B0604020202020204" pitchFamily="34" charset="0"/>
              <a:buChar char="•"/>
            </a:pPr>
            <a:r>
              <a:rPr lang="en-GB" sz="1600">
                <a:latin typeface="Arial"/>
                <a:cs typeface="Arial"/>
              </a:rPr>
              <a:t>prepared for the </a:t>
            </a:r>
            <a:r>
              <a:rPr lang="en-GB" sz="1600" b="1">
                <a:latin typeface="Arial"/>
                <a:cs typeface="Arial"/>
              </a:rPr>
              <a:t>same </a:t>
            </a:r>
            <a:r>
              <a:rPr lang="en-GB" sz="1600">
                <a:latin typeface="Arial"/>
                <a:cs typeface="Arial"/>
              </a:rPr>
              <a:t>reporting </a:t>
            </a:r>
            <a:r>
              <a:rPr lang="en-GB" sz="1600" b="1">
                <a:latin typeface="Arial"/>
                <a:cs typeface="Arial"/>
              </a:rPr>
              <a:t>entity</a:t>
            </a:r>
            <a:r>
              <a:rPr lang="en-GB" sz="1600">
                <a:latin typeface="Arial"/>
                <a:cs typeface="Arial"/>
              </a:rPr>
              <a:t> and reporting </a:t>
            </a:r>
            <a:r>
              <a:rPr lang="en-GB" sz="1600" b="1">
                <a:latin typeface="Arial"/>
                <a:cs typeface="Arial"/>
              </a:rPr>
              <a:t>period</a:t>
            </a:r>
            <a:r>
              <a:rPr lang="en-GB" sz="1600">
                <a:latin typeface="Arial"/>
                <a:cs typeface="Arial"/>
              </a:rPr>
              <a:t> as the related financial statements</a:t>
            </a:r>
          </a:p>
          <a:p>
            <a:pPr marL="1150620" indent="-342900">
              <a:buFont typeface="Arial" panose="020B0604020202020204" pitchFamily="34" charset="0"/>
              <a:buChar char="•"/>
            </a:pPr>
            <a:r>
              <a:rPr lang="en-GB" sz="1600">
                <a:latin typeface="Arial"/>
                <a:cs typeface="Arial"/>
              </a:rPr>
              <a:t>provided at the </a:t>
            </a:r>
            <a:r>
              <a:rPr lang="en-GB" sz="1600" b="1">
                <a:latin typeface="Arial"/>
                <a:cs typeface="Arial"/>
              </a:rPr>
              <a:t>same time</a:t>
            </a:r>
            <a:r>
              <a:rPr lang="en-GB" sz="1600">
                <a:latin typeface="Arial"/>
                <a:cs typeface="Arial"/>
              </a:rPr>
              <a:t> as the financial statements and as part of the general purpose financial reports </a:t>
            </a:r>
            <a:endParaRPr lang="en-GB" sz="1600"/>
          </a:p>
          <a:p>
            <a:pPr marL="1150620" indent="-342900">
              <a:buFont typeface="Arial" panose="020B0604020202020204" pitchFamily="34" charset="0"/>
              <a:buChar char="•"/>
            </a:pPr>
            <a:r>
              <a:rPr lang="en-GB" sz="1600">
                <a:latin typeface="Arial"/>
                <a:cs typeface="Arial"/>
              </a:rPr>
              <a:t>include </a:t>
            </a:r>
            <a:r>
              <a:rPr lang="en-GB" sz="1600" b="1">
                <a:latin typeface="Arial"/>
                <a:cs typeface="Arial"/>
              </a:rPr>
              <a:t>data </a:t>
            </a:r>
            <a:r>
              <a:rPr lang="en-GB" sz="1600">
                <a:latin typeface="Arial"/>
                <a:cs typeface="Arial"/>
              </a:rPr>
              <a:t>and </a:t>
            </a:r>
            <a:r>
              <a:rPr lang="en-GB" sz="1600" b="1">
                <a:latin typeface="Arial"/>
                <a:cs typeface="Arial"/>
              </a:rPr>
              <a:t>assumptions </a:t>
            </a:r>
            <a:r>
              <a:rPr lang="en-GB" sz="1600">
                <a:latin typeface="Arial"/>
                <a:cs typeface="Arial"/>
              </a:rPr>
              <a:t>that </a:t>
            </a:r>
            <a:r>
              <a:rPr lang="en-GB" sz="1600" b="1">
                <a:latin typeface="Arial"/>
                <a:cs typeface="Arial"/>
              </a:rPr>
              <a:t>are consistent</a:t>
            </a:r>
            <a:r>
              <a:rPr lang="en-GB" sz="1600">
                <a:latin typeface="Arial"/>
                <a:cs typeface="Arial"/>
              </a:rPr>
              <a:t> with the corresponding data and assumptions in the related financial statements, to the extent possible, considering accounting requirements.</a:t>
            </a:r>
          </a:p>
        </p:txBody>
      </p:sp>
    </p:spTree>
    <p:extLst>
      <p:ext uri="{BB962C8B-B14F-4D97-AF65-F5344CB8AC3E}">
        <p14:creationId xmlns:p14="http://schemas.microsoft.com/office/powerpoint/2010/main" val="3517762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3B05FEE-EAA4-F705-7290-97A43A5A4735}"/>
              </a:ext>
            </a:extLst>
          </p:cNvPr>
          <p:cNvSpPr>
            <a:spLocks noGrp="1"/>
          </p:cNvSpPr>
          <p:nvPr>
            <p:ph type="body" sz="quarter" idx="4294967295"/>
          </p:nvPr>
        </p:nvSpPr>
        <p:spPr>
          <a:xfrm>
            <a:off x="1019173" y="1361946"/>
            <a:ext cx="10533490" cy="707769"/>
          </a:xfrm>
          <a:prstGeom prst="rect">
            <a:avLst/>
          </a:prstGeom>
        </p:spPr>
        <p:txBody>
          <a:bodyPr lIns="0" tIns="0" rIns="0" bIns="0" anchor="t"/>
          <a:lstStyle/>
          <a:p>
            <a:r>
              <a:rPr lang="en-GB" sz="3000">
                <a:latin typeface="Arial"/>
                <a:cs typeface="Arial"/>
              </a:rPr>
              <a:t>Applies TCFD structure to set out core content areas</a:t>
            </a:r>
            <a:endParaRPr lang="en-US" sz="3000"/>
          </a:p>
        </p:txBody>
      </p:sp>
      <p:sp>
        <p:nvSpPr>
          <p:cNvPr id="4" name="Text Placeholder 3">
            <a:extLst>
              <a:ext uri="{FF2B5EF4-FFF2-40B4-BE49-F238E27FC236}">
                <a16:creationId xmlns:a16="http://schemas.microsoft.com/office/drawing/2014/main" id="{BC23ACCE-849B-B90B-70B6-E149308C414D}"/>
              </a:ext>
            </a:extLst>
          </p:cNvPr>
          <p:cNvSpPr>
            <a:spLocks noGrp="1"/>
          </p:cNvSpPr>
          <p:nvPr>
            <p:ph type="body" sz="quarter" idx="19"/>
          </p:nvPr>
        </p:nvSpPr>
        <p:spPr>
          <a:xfrm>
            <a:off x="1023783" y="3524588"/>
            <a:ext cx="1865190" cy="593473"/>
          </a:xfrm>
        </p:spPr>
        <p:txBody>
          <a:bodyPr/>
          <a:lstStyle/>
          <a:p>
            <a:pPr marL="0" indent="0" algn="ctr">
              <a:buNone/>
            </a:pPr>
            <a:r>
              <a:rPr lang="en-GB" sz="1800" b="1"/>
              <a:t>Governance</a:t>
            </a:r>
          </a:p>
        </p:txBody>
      </p:sp>
      <p:sp>
        <p:nvSpPr>
          <p:cNvPr id="5" name="Footer Placeholder 4">
            <a:extLst>
              <a:ext uri="{FF2B5EF4-FFF2-40B4-BE49-F238E27FC236}">
                <a16:creationId xmlns:a16="http://schemas.microsoft.com/office/drawing/2014/main" id="{70CCF0EC-AB3C-A53B-0D1B-57C6FA67453C}"/>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790123A-71E8-BF43-B702-A9002E60F899}" type="slidenum">
              <a:rPr kumimoji="0" lang="en-US" sz="1200" b="0" i="0" u="none" strike="noStrike" kern="1200" cap="none" spc="0" normalizeH="0" baseline="0" noProof="0" dirty="0" smtClean="0">
                <a:ln>
                  <a:noFill/>
                </a:ln>
                <a:solidFill>
                  <a:srgbClr val="5F6061"/>
                </a:solidFill>
                <a:effectLst/>
                <a:uLnTx/>
                <a:uFillTx/>
                <a:latin typeface="Arial" panose="020B060402020202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srgbClr val="5F6061"/>
              </a:solidFill>
              <a:effectLst/>
              <a:uLnTx/>
              <a:uFillTx/>
              <a:latin typeface="Arial" panose="020B0604020202020204"/>
              <a:ea typeface="+mn-ea"/>
              <a:cs typeface="Arial" panose="020B0604020202020204" pitchFamily="34" charset="0"/>
            </a:endParaRPr>
          </a:p>
        </p:txBody>
      </p:sp>
      <p:sp>
        <p:nvSpPr>
          <p:cNvPr id="6" name="Text Placeholder 3">
            <a:extLst>
              <a:ext uri="{FF2B5EF4-FFF2-40B4-BE49-F238E27FC236}">
                <a16:creationId xmlns:a16="http://schemas.microsoft.com/office/drawing/2014/main" id="{756E783C-D6FC-2D97-174D-113E2FD4B15E}"/>
              </a:ext>
            </a:extLst>
          </p:cNvPr>
          <p:cNvSpPr txBox="1">
            <a:spLocks/>
          </p:cNvSpPr>
          <p:nvPr/>
        </p:nvSpPr>
        <p:spPr>
          <a:xfrm>
            <a:off x="3575078" y="3497014"/>
            <a:ext cx="2464526" cy="593474"/>
          </a:xfrm>
          <a:prstGeom prst="rect">
            <a:avLst/>
          </a:prstGeom>
        </p:spPr>
        <p:txBody>
          <a:bodyPr wrap="square" lIns="0" tIns="0" rIns="0" bIns="0" numCol="1" spcCol="540000"/>
          <a:lstStyle>
            <a:lvl1pPr marL="285750" marR="0" indent="-2857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sz="14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GB" sz="1800" b="1"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Strategy</a:t>
            </a:r>
          </a:p>
        </p:txBody>
      </p:sp>
      <p:sp>
        <p:nvSpPr>
          <p:cNvPr id="7" name="Text Placeholder 3">
            <a:extLst>
              <a:ext uri="{FF2B5EF4-FFF2-40B4-BE49-F238E27FC236}">
                <a16:creationId xmlns:a16="http://schemas.microsoft.com/office/drawing/2014/main" id="{64F7B6F4-130D-590F-6E6E-ABF70DBBE2B2}"/>
              </a:ext>
            </a:extLst>
          </p:cNvPr>
          <p:cNvSpPr txBox="1">
            <a:spLocks/>
          </p:cNvSpPr>
          <p:nvPr/>
        </p:nvSpPr>
        <p:spPr>
          <a:xfrm>
            <a:off x="6311439" y="3497014"/>
            <a:ext cx="2464526" cy="679834"/>
          </a:xfrm>
          <a:prstGeom prst="rect">
            <a:avLst/>
          </a:prstGeom>
        </p:spPr>
        <p:txBody>
          <a:bodyPr wrap="square" lIns="0" tIns="0" rIns="0" bIns="0" numCol="1" spcCol="540000"/>
          <a:lstStyle>
            <a:lvl1pPr marL="285750" marR="0" indent="-2857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sz="14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GB" sz="1800" b="1"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Risk management</a:t>
            </a:r>
          </a:p>
        </p:txBody>
      </p:sp>
      <p:sp>
        <p:nvSpPr>
          <p:cNvPr id="16" name="TextBox 15">
            <a:extLst>
              <a:ext uri="{FF2B5EF4-FFF2-40B4-BE49-F238E27FC236}">
                <a16:creationId xmlns:a16="http://schemas.microsoft.com/office/drawing/2014/main" id="{0DE126F9-6D9F-97D2-3BB8-078E005AFCA8}"/>
              </a:ext>
            </a:extLst>
          </p:cNvPr>
          <p:cNvSpPr txBox="1"/>
          <p:nvPr/>
        </p:nvSpPr>
        <p:spPr>
          <a:xfrm>
            <a:off x="1019173" y="3871992"/>
            <a:ext cx="2464526" cy="1917448"/>
          </a:xfrm>
          <a:prstGeom prst="rect">
            <a:avLst/>
          </a:prstGeom>
          <a:noFill/>
        </p:spPr>
        <p:txBody>
          <a:bodyPr wrap="square" lIns="91440" tIns="45720" rIns="91440" bIns="45720" rtlCol="0" anchor="t">
            <a:spAutoFit/>
          </a:bodyPr>
          <a:lstStyle/>
          <a:p>
            <a:pPr>
              <a:lnSpc>
                <a:spcPct val="107000"/>
              </a:lnSpc>
              <a:spcBef>
                <a:spcPts val="600"/>
              </a:spcBef>
              <a:spcAft>
                <a:spcPts val="600"/>
              </a:spcAft>
              <a:defRPr/>
            </a:pPr>
            <a:r>
              <a:rPr kumimoji="0" lang="en-GB" sz="1600" b="0" i="0" u="none" strike="noStrike" kern="1200" cap="none" spc="0" normalizeH="0" baseline="0" noProof="0">
                <a:ln>
                  <a:noFill/>
                </a:ln>
                <a:solidFill>
                  <a:srgbClr val="5F6061"/>
                </a:solidFill>
                <a:effectLst/>
                <a:uLnTx/>
                <a:uFillTx/>
                <a:latin typeface="Arial"/>
                <a:cs typeface="Arial"/>
              </a:rPr>
              <a:t>Governance processes, controls and procedures a company uses to monitor</a:t>
            </a:r>
            <a:r>
              <a:rPr lang="en-GB" sz="1600">
                <a:solidFill>
                  <a:srgbClr val="5F6061"/>
                </a:solidFill>
                <a:latin typeface="Arial"/>
                <a:cs typeface="Arial"/>
              </a:rPr>
              <a:t>,</a:t>
            </a:r>
            <a:r>
              <a:rPr kumimoji="0" lang="en-GB" sz="1600" b="0" i="0" u="none" strike="noStrike" kern="1200" cap="none" spc="0" normalizeH="0" baseline="0" noProof="0">
                <a:ln>
                  <a:noFill/>
                </a:ln>
                <a:solidFill>
                  <a:srgbClr val="5F6061"/>
                </a:solidFill>
                <a:effectLst/>
                <a:uLnTx/>
                <a:uFillTx/>
                <a:latin typeface="Arial"/>
                <a:cs typeface="Arial"/>
              </a:rPr>
              <a:t> </a:t>
            </a:r>
            <a:r>
              <a:rPr lang="en-GB" sz="1600">
                <a:solidFill>
                  <a:srgbClr val="5F6061"/>
                </a:solidFill>
                <a:latin typeface="Arial"/>
                <a:cs typeface="Arial"/>
              </a:rPr>
              <a:t>manage and oversee </a:t>
            </a:r>
            <a:r>
              <a:rPr kumimoji="0" lang="en-GB" sz="1600" b="0" i="0" u="none" strike="noStrike" kern="1200" cap="none" spc="0" normalizeH="0" baseline="0" noProof="0">
                <a:ln>
                  <a:noFill/>
                </a:ln>
                <a:solidFill>
                  <a:srgbClr val="5F6061"/>
                </a:solidFill>
                <a:effectLst/>
                <a:uLnTx/>
                <a:uFillTx/>
                <a:latin typeface="Arial"/>
                <a:cs typeface="Arial"/>
              </a:rPr>
              <a:t>sustainability-related risks and opportunities</a:t>
            </a:r>
            <a:endParaRPr kumimoji="0" lang="en-GB" sz="1600" b="0" i="0" u="none" strike="noStrike" kern="1200" cap="none" spc="0" normalizeH="0" baseline="0" noProof="0">
              <a:ln>
                <a:noFill/>
              </a:ln>
              <a:solidFill>
                <a:srgbClr val="5F6061"/>
              </a:solidFill>
              <a:effectLst/>
              <a:uLnTx/>
              <a:uFillTx/>
              <a:latin typeface="Arial"/>
              <a:ea typeface="Calibri" panose="020F0502020204030204" pitchFamily="34" charset="0"/>
              <a:cs typeface="Arial"/>
            </a:endParaRPr>
          </a:p>
        </p:txBody>
      </p:sp>
      <p:sp>
        <p:nvSpPr>
          <p:cNvPr id="18" name="TextBox 17">
            <a:extLst>
              <a:ext uri="{FF2B5EF4-FFF2-40B4-BE49-F238E27FC236}">
                <a16:creationId xmlns:a16="http://schemas.microsoft.com/office/drawing/2014/main" id="{431CB503-F52D-2471-0A5B-DBAA14E3305A}"/>
              </a:ext>
            </a:extLst>
          </p:cNvPr>
          <p:cNvSpPr txBox="1"/>
          <p:nvPr/>
        </p:nvSpPr>
        <p:spPr>
          <a:xfrm>
            <a:off x="3664156" y="3871993"/>
            <a:ext cx="2473837" cy="1127040"/>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7000"/>
              </a:lnSpc>
              <a:spcBef>
                <a:spcPts val="600"/>
              </a:spcBef>
              <a:spcAft>
                <a:spcPts val="600"/>
              </a:spcAft>
              <a:buClrTx/>
              <a:buSzTx/>
              <a:buFontTx/>
              <a:buNone/>
              <a:tabLst/>
              <a:defRPr/>
            </a:pPr>
            <a:r>
              <a:rPr kumimoji="0" lang="en-GB" sz="1600" b="0" i="0" u="none" strike="noStrike" kern="1200" cap="none" spc="0" normalizeH="0" baseline="0" noProof="0">
                <a:ln>
                  <a:noFill/>
                </a:ln>
                <a:solidFill>
                  <a:srgbClr val="5F6061"/>
                </a:solidFill>
                <a:effectLst/>
                <a:uLnTx/>
                <a:uFillTx/>
                <a:latin typeface="Arial"/>
                <a:ea typeface="+mn-ea"/>
                <a:cs typeface="Arial"/>
              </a:rPr>
              <a:t>A company’s strategy for managing sustainability-related risks and opportunities</a:t>
            </a:r>
            <a:endParaRPr kumimoji="0" lang="en-GB" sz="1600" b="0" i="0" u="none" strike="noStrike" kern="1200" cap="none" spc="0" normalizeH="0" baseline="0" noProof="0">
              <a:ln>
                <a:noFill/>
              </a:ln>
              <a:solidFill>
                <a:srgbClr val="5F6061"/>
              </a:solidFill>
              <a:effectLst/>
              <a:uLnTx/>
              <a:uFillTx/>
              <a:latin typeface="Arial"/>
              <a:ea typeface="Calibri" panose="020F0502020204030204" pitchFamily="34" charset="0"/>
              <a:cs typeface="Arial"/>
            </a:endParaRPr>
          </a:p>
        </p:txBody>
      </p:sp>
      <p:sp>
        <p:nvSpPr>
          <p:cNvPr id="20" name="TextBox 19">
            <a:extLst>
              <a:ext uri="{FF2B5EF4-FFF2-40B4-BE49-F238E27FC236}">
                <a16:creationId xmlns:a16="http://schemas.microsoft.com/office/drawing/2014/main" id="{1FCF74B2-4F78-7552-3BF0-BC6249CD7D30}"/>
              </a:ext>
            </a:extLst>
          </p:cNvPr>
          <p:cNvSpPr txBox="1"/>
          <p:nvPr/>
        </p:nvSpPr>
        <p:spPr>
          <a:xfrm>
            <a:off x="6409103" y="3875752"/>
            <a:ext cx="2303252" cy="1917448"/>
          </a:xfrm>
          <a:prstGeom prst="rect">
            <a:avLst/>
          </a:prstGeom>
          <a:noFill/>
        </p:spPr>
        <p:txBody>
          <a:bodyPr wrap="square" rtlCol="0">
            <a:spAutoFit/>
          </a:bodyPr>
          <a:lstStyle/>
          <a:p>
            <a:pPr marL="0" marR="0" lvl="0" indent="0" algn="l" defTabSz="914400" rtl="0" eaLnBrk="1" fontAlgn="auto" latinLnBrk="0" hangingPunct="1">
              <a:lnSpc>
                <a:spcPct val="107000"/>
              </a:lnSpc>
              <a:spcBef>
                <a:spcPts val="600"/>
              </a:spcBef>
              <a:spcAft>
                <a:spcPts val="600"/>
              </a:spcAft>
              <a:buClrTx/>
              <a:buSzTx/>
              <a:buFontTx/>
              <a:buNone/>
              <a:tabLst/>
              <a:defRPr/>
            </a:pPr>
            <a:r>
              <a:rPr kumimoji="0" lang="en-GB" sz="1600" b="0" i="0" u="none" strike="noStrike" kern="1200" cap="none" spc="0" normalizeH="0" baseline="0" noProof="0">
                <a:ln>
                  <a:noFill/>
                </a:ln>
                <a:solidFill>
                  <a:srgbClr val="5F6061"/>
                </a:solidFill>
                <a:effectLst/>
                <a:uLnTx/>
                <a:uFillTx/>
                <a:latin typeface="Arial" panose="020B0604020202020204" pitchFamily="34" charset="0"/>
                <a:ea typeface="+mn-ea"/>
                <a:cs typeface="+mn-cs"/>
              </a:rPr>
              <a:t>The process a company uses to identify, assess, prioritise and monitor sustainability-related risks and opportunities</a:t>
            </a:r>
            <a:endParaRPr kumimoji="0" lang="en-GB" sz="1600" b="0" i="0" u="none" strike="noStrike" kern="1200" cap="none" spc="0" normalizeH="0" baseline="0" noProof="0">
              <a:ln>
                <a:noFill/>
              </a:ln>
              <a:solidFill>
                <a:srgbClr val="5F6061"/>
              </a:solidFill>
              <a:effectLst/>
              <a:uLnTx/>
              <a:uFillTx/>
              <a:latin typeface="Arial"/>
              <a:ea typeface="+mn-ea"/>
              <a:cs typeface="Arial"/>
            </a:endParaRPr>
          </a:p>
        </p:txBody>
      </p:sp>
      <p:sp>
        <p:nvSpPr>
          <p:cNvPr id="12" name="Text Placeholder 3">
            <a:extLst>
              <a:ext uri="{FF2B5EF4-FFF2-40B4-BE49-F238E27FC236}">
                <a16:creationId xmlns:a16="http://schemas.microsoft.com/office/drawing/2014/main" id="{B34B0B90-48EA-6E8C-539E-0E5B96BD1A3F}"/>
              </a:ext>
            </a:extLst>
          </p:cNvPr>
          <p:cNvSpPr txBox="1">
            <a:spLocks/>
          </p:cNvSpPr>
          <p:nvPr/>
        </p:nvSpPr>
        <p:spPr>
          <a:xfrm>
            <a:off x="9008671" y="3497014"/>
            <a:ext cx="2464526" cy="679834"/>
          </a:xfrm>
          <a:prstGeom prst="rect">
            <a:avLst/>
          </a:prstGeom>
        </p:spPr>
        <p:txBody>
          <a:bodyPr wrap="square" lIns="0" tIns="0" rIns="0" bIns="0" numCol="1" spcCol="540000"/>
          <a:lstStyle>
            <a:lvl1pPr marL="285750" marR="0" indent="-2857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sz="14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GB" sz="1800" b="1"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Metrics and targets</a:t>
            </a:r>
          </a:p>
        </p:txBody>
      </p:sp>
      <p:sp>
        <p:nvSpPr>
          <p:cNvPr id="21" name="TextBox 20">
            <a:extLst>
              <a:ext uri="{FF2B5EF4-FFF2-40B4-BE49-F238E27FC236}">
                <a16:creationId xmlns:a16="http://schemas.microsoft.com/office/drawing/2014/main" id="{2C35DD0A-541A-A450-92F9-08BC1C997C5E}"/>
              </a:ext>
            </a:extLst>
          </p:cNvPr>
          <p:cNvSpPr txBox="1"/>
          <p:nvPr/>
        </p:nvSpPr>
        <p:spPr>
          <a:xfrm>
            <a:off x="9107064" y="3850375"/>
            <a:ext cx="2825103" cy="1127040"/>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7000"/>
              </a:lnSpc>
              <a:spcBef>
                <a:spcPts val="600"/>
              </a:spcBef>
              <a:spcAft>
                <a:spcPts val="600"/>
              </a:spcAft>
              <a:buClrTx/>
              <a:buSzTx/>
              <a:buFontTx/>
              <a:buNone/>
              <a:tabLst/>
              <a:defRPr/>
            </a:pPr>
            <a:r>
              <a:rPr kumimoji="0" lang="en-GB" sz="1600" b="0" i="0" u="none" strike="noStrike" kern="1200" cap="none" spc="0" normalizeH="0" baseline="0" noProof="0">
                <a:ln>
                  <a:noFill/>
                </a:ln>
                <a:solidFill>
                  <a:srgbClr val="5F6061"/>
                </a:solidFill>
                <a:effectLst/>
                <a:uLnTx/>
                <a:uFillTx/>
                <a:latin typeface="Arial" panose="020B0604020202020204" pitchFamily="34" charset="0"/>
                <a:ea typeface="+mn-ea"/>
                <a:cs typeface="+mn-cs"/>
              </a:rPr>
              <a:t>A company's performance in relation to sustainability-related risks and opportunities</a:t>
            </a:r>
            <a:endParaRPr kumimoji="0" lang="en-GB" sz="1600" b="0" i="0" u="none" strike="noStrike" kern="1200" cap="none" spc="0" normalizeH="0" baseline="0" noProof="0">
              <a:ln>
                <a:noFill/>
              </a:ln>
              <a:solidFill>
                <a:srgbClr val="5F6061"/>
              </a:solidFill>
              <a:effectLst/>
              <a:uLnTx/>
              <a:uFillTx/>
              <a:latin typeface="Arial" panose="020B0604020202020204" pitchFamily="34" charset="0"/>
              <a:ea typeface="Calibri" panose="020F0502020204030204" pitchFamily="34" charset="0"/>
              <a:cs typeface="Arial" panose="020B0604020202020204" pitchFamily="34" charset="0"/>
            </a:endParaRPr>
          </a:p>
        </p:txBody>
      </p:sp>
      <p:cxnSp>
        <p:nvCxnSpPr>
          <p:cNvPr id="9" name="Straight Connector 8">
            <a:extLst>
              <a:ext uri="{FF2B5EF4-FFF2-40B4-BE49-F238E27FC236}">
                <a16:creationId xmlns:a16="http://schemas.microsoft.com/office/drawing/2014/main" id="{033662A1-AAC6-7E8D-71A7-FFA9F658BFB2}"/>
              </a:ext>
            </a:extLst>
          </p:cNvPr>
          <p:cNvCxnSpPr>
            <a:cxnSpLocks/>
          </p:cNvCxnSpPr>
          <p:nvPr/>
        </p:nvCxnSpPr>
        <p:spPr>
          <a:xfrm>
            <a:off x="3521834" y="2784150"/>
            <a:ext cx="0" cy="2741821"/>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22" name="Picture 21" descr="Shape&#10;&#10;Description automatically generated with low confidence">
            <a:extLst>
              <a:ext uri="{FF2B5EF4-FFF2-40B4-BE49-F238E27FC236}">
                <a16:creationId xmlns:a16="http://schemas.microsoft.com/office/drawing/2014/main" id="{E4D1B0CA-2A14-CFB1-20CC-467423071BFA}"/>
              </a:ext>
            </a:extLst>
          </p:cNvPr>
          <p:cNvPicPr>
            <a:picLocks noChangeAspect="1"/>
          </p:cNvPicPr>
          <p:nvPr/>
        </p:nvPicPr>
        <p:blipFill>
          <a:blip r:embed="rId3" cstate="screen">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7160039" y="2742333"/>
            <a:ext cx="572447" cy="572447"/>
          </a:xfrm>
          <a:prstGeom prst="rect">
            <a:avLst/>
          </a:prstGeom>
        </p:spPr>
      </p:pic>
      <p:pic>
        <p:nvPicPr>
          <p:cNvPr id="25" name="Picture 24" descr="Shape&#10;&#10;Description automatically generated with low confidence">
            <a:extLst>
              <a:ext uri="{FF2B5EF4-FFF2-40B4-BE49-F238E27FC236}">
                <a16:creationId xmlns:a16="http://schemas.microsoft.com/office/drawing/2014/main" id="{4963A093-26BA-7E1D-A670-306B86F08D1E}"/>
              </a:ext>
            </a:extLst>
          </p:cNvPr>
          <p:cNvPicPr>
            <a:picLocks noChangeAspect="1"/>
          </p:cNvPicPr>
          <p:nvPr/>
        </p:nvPicPr>
        <p:blipFill>
          <a:blip r:embed="rId4" cstate="screen">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4453457" y="2699421"/>
            <a:ext cx="623180" cy="623180"/>
          </a:xfrm>
          <a:prstGeom prst="rect">
            <a:avLst/>
          </a:prstGeom>
        </p:spPr>
      </p:pic>
      <p:pic>
        <p:nvPicPr>
          <p:cNvPr id="29" name="Picture 28" descr="Shape&#10;&#10;Description automatically generated with low confidence">
            <a:extLst>
              <a:ext uri="{FF2B5EF4-FFF2-40B4-BE49-F238E27FC236}">
                <a16:creationId xmlns:a16="http://schemas.microsoft.com/office/drawing/2014/main" id="{B4C30602-5759-1CC6-0549-67A9C8FF365A}"/>
              </a:ext>
            </a:extLst>
          </p:cNvPr>
          <p:cNvPicPr>
            <a:picLocks noChangeAspect="1"/>
          </p:cNvPicPr>
          <p:nvPr/>
        </p:nvPicPr>
        <p:blipFill>
          <a:blip r:embed="rId5" cstate="screen">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1624164" y="2744336"/>
            <a:ext cx="571900" cy="571900"/>
          </a:xfrm>
          <a:prstGeom prst="rect">
            <a:avLst/>
          </a:prstGeom>
        </p:spPr>
      </p:pic>
      <p:pic>
        <p:nvPicPr>
          <p:cNvPr id="32" name="Picture 31" descr="Shape&#10;&#10;Description automatically generated with low confidence">
            <a:extLst>
              <a:ext uri="{FF2B5EF4-FFF2-40B4-BE49-F238E27FC236}">
                <a16:creationId xmlns:a16="http://schemas.microsoft.com/office/drawing/2014/main" id="{71E4014B-CE0A-7559-7211-4153DFCD8A42}"/>
              </a:ext>
            </a:extLst>
          </p:cNvPr>
          <p:cNvPicPr>
            <a:picLocks noChangeAspect="1"/>
          </p:cNvPicPr>
          <p:nvPr/>
        </p:nvPicPr>
        <p:blipFill>
          <a:blip r:embed="rId6" cstate="screen">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9883767" y="2678149"/>
            <a:ext cx="628960" cy="628960"/>
          </a:xfrm>
          <a:prstGeom prst="rect">
            <a:avLst/>
          </a:prstGeom>
        </p:spPr>
      </p:pic>
      <p:cxnSp>
        <p:nvCxnSpPr>
          <p:cNvPr id="38" name="Straight Connector 37">
            <a:extLst>
              <a:ext uri="{FF2B5EF4-FFF2-40B4-BE49-F238E27FC236}">
                <a16:creationId xmlns:a16="http://schemas.microsoft.com/office/drawing/2014/main" id="{A224DA0A-25AC-2750-0EA6-2F0AD0F608B6}"/>
              </a:ext>
            </a:extLst>
          </p:cNvPr>
          <p:cNvCxnSpPr>
            <a:cxnSpLocks/>
          </p:cNvCxnSpPr>
          <p:nvPr/>
        </p:nvCxnSpPr>
        <p:spPr>
          <a:xfrm>
            <a:off x="6225277" y="2784150"/>
            <a:ext cx="0" cy="2741821"/>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442090D2-0BFE-0779-07C1-01403BB6EB6B}"/>
              </a:ext>
            </a:extLst>
          </p:cNvPr>
          <p:cNvCxnSpPr>
            <a:cxnSpLocks/>
          </p:cNvCxnSpPr>
          <p:nvPr/>
        </p:nvCxnSpPr>
        <p:spPr>
          <a:xfrm>
            <a:off x="8928721" y="2784150"/>
            <a:ext cx="0" cy="2798494"/>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2" name="Text Placeholder 3">
            <a:extLst>
              <a:ext uri="{FF2B5EF4-FFF2-40B4-BE49-F238E27FC236}">
                <a16:creationId xmlns:a16="http://schemas.microsoft.com/office/drawing/2014/main" id="{3858C38F-B707-C3ED-9A41-E36BEAC2ED69}"/>
              </a:ext>
            </a:extLst>
          </p:cNvPr>
          <p:cNvSpPr>
            <a:spLocks noGrp="1"/>
          </p:cNvSpPr>
          <p:nvPr>
            <p:ph type="body" sz="quarter" idx="10"/>
          </p:nvPr>
        </p:nvSpPr>
        <p:spPr>
          <a:xfrm>
            <a:off x="1019173" y="1351313"/>
            <a:ext cx="10188575" cy="654191"/>
          </a:xfrm>
        </p:spPr>
        <p:txBody>
          <a:bodyPr/>
          <a:lstStyle/>
          <a:p>
            <a:r>
              <a:rPr lang="en-GB" dirty="0">
                <a:latin typeface="Arial"/>
                <a:cs typeface="Arial"/>
              </a:rPr>
              <a:t>Applies TCFD structure to set out core content areas</a:t>
            </a:r>
            <a:endParaRPr lang="en-US" dirty="0"/>
          </a:p>
          <a:p>
            <a:endParaRPr lang="en-US" dirty="0">
              <a:solidFill>
                <a:srgbClr val="5D5B5C"/>
              </a:solidFill>
            </a:endParaRPr>
          </a:p>
        </p:txBody>
      </p:sp>
    </p:spTree>
    <p:extLst>
      <p:ext uri="{BB962C8B-B14F-4D97-AF65-F5344CB8AC3E}">
        <p14:creationId xmlns:p14="http://schemas.microsoft.com/office/powerpoint/2010/main" val="14286307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C79FD47-4500-CF65-D3E5-95113E512690}"/>
              </a:ext>
            </a:extLst>
          </p:cNvPr>
          <p:cNvSpPr>
            <a:spLocks noGrp="1"/>
          </p:cNvSpPr>
          <p:nvPr>
            <p:ph type="body" sz="quarter" idx="10"/>
          </p:nvPr>
        </p:nvSpPr>
        <p:spPr>
          <a:xfrm>
            <a:off x="1019173" y="1280791"/>
            <a:ext cx="10939744" cy="559042"/>
          </a:xfrm>
        </p:spPr>
        <p:txBody>
          <a:bodyPr/>
          <a:lstStyle/>
          <a:p>
            <a:r>
              <a:rPr lang="en-GB" dirty="0">
                <a:solidFill>
                  <a:srgbClr val="5D5B5C"/>
                </a:solidFill>
                <a:latin typeface="+mn-lt"/>
              </a:rPr>
              <a:t>Guidance for developing sustainability disclosures</a:t>
            </a:r>
          </a:p>
        </p:txBody>
      </p:sp>
      <p:sp>
        <p:nvSpPr>
          <p:cNvPr id="5" name="Footer Placeholder 14">
            <a:extLst>
              <a:ext uri="{FF2B5EF4-FFF2-40B4-BE49-F238E27FC236}">
                <a16:creationId xmlns:a16="http://schemas.microsoft.com/office/drawing/2014/main" id="{B40EAEED-D328-91B1-4C95-309BAD385C57}"/>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tx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790123A-71E8-BF43-B702-A9002E60F899}" type="slidenum">
              <a:rPr kumimoji="0" lang="en-US" sz="1200" b="0" i="0" u="none" strike="noStrike" kern="1200" cap="none" spc="0" normalizeH="0" baseline="0" noProof="0" dirty="0" smtClean="0">
                <a:ln>
                  <a:noFill/>
                </a:ln>
                <a:solidFill>
                  <a:srgbClr val="5F6061"/>
                </a:solidFill>
                <a:effectLst/>
                <a:uLnTx/>
                <a:uFillTx/>
                <a:latin typeface="Arial" panose="020B060402020202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srgbClr val="5F6061"/>
              </a:solidFill>
              <a:effectLst/>
              <a:uLnTx/>
              <a:uFillTx/>
              <a:latin typeface="Arial" panose="020B0604020202020204"/>
              <a:ea typeface="+mn-ea"/>
              <a:cs typeface="Arial" panose="020B0604020202020204" pitchFamily="34" charset="0"/>
            </a:endParaRPr>
          </a:p>
        </p:txBody>
      </p:sp>
      <p:sp>
        <p:nvSpPr>
          <p:cNvPr id="14" name="Rectangle 13">
            <a:extLst>
              <a:ext uri="{FF2B5EF4-FFF2-40B4-BE49-F238E27FC236}">
                <a16:creationId xmlns:a16="http://schemas.microsoft.com/office/drawing/2014/main" id="{D18618F8-669E-110E-D3A4-577D1399C94E}"/>
              </a:ext>
            </a:extLst>
          </p:cNvPr>
          <p:cNvSpPr/>
          <p:nvPr/>
        </p:nvSpPr>
        <p:spPr>
          <a:xfrm>
            <a:off x="1019173" y="3487166"/>
            <a:ext cx="4927748" cy="2717132"/>
          </a:xfrm>
          <a:prstGeom prst="rect">
            <a:avLst/>
          </a:prstGeom>
          <a:no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spcBef>
                <a:spcPts val="300"/>
              </a:spcBef>
              <a:spcAft>
                <a:spcPts val="600"/>
              </a:spcAft>
              <a:defRPr/>
            </a:pPr>
            <a:r>
              <a:rPr kumimoji="0" lang="en-GB" sz="1600" b="0" i="0" u="none" strike="noStrike" kern="1200" cap="none" spc="0" normalizeH="0" baseline="0" noProof="0">
                <a:ln>
                  <a:noFill/>
                </a:ln>
                <a:solidFill>
                  <a:schemeClr val="tx1"/>
                </a:solidFill>
                <a:effectLst/>
                <a:uLnTx/>
                <a:uFillTx/>
                <a:latin typeface="Arial" panose="020B0604020202020204"/>
                <a:ea typeface="+mn-ea"/>
                <a:cs typeface="+mn-cs"/>
              </a:rPr>
              <a:t>To identify</a:t>
            </a:r>
            <a:r>
              <a:rPr lang="en-GB" sz="1600">
                <a:solidFill>
                  <a:schemeClr val="tx1"/>
                </a:solidFill>
                <a:latin typeface="Arial" panose="020B0604020202020204"/>
              </a:rPr>
              <a:t> relevant</a:t>
            </a:r>
            <a:r>
              <a:rPr kumimoji="0" lang="en-GB" sz="1600" b="1" i="0" u="none" strike="noStrike" kern="1200" cap="none" spc="0" normalizeH="0" baseline="0" noProof="0">
                <a:ln>
                  <a:noFill/>
                </a:ln>
                <a:solidFill>
                  <a:schemeClr val="tx1"/>
                </a:solidFill>
                <a:effectLst/>
                <a:uLnTx/>
                <a:uFillTx/>
                <a:latin typeface="Arial" panose="020B0604020202020204"/>
                <a:ea typeface="+mn-ea"/>
                <a:cs typeface="+mn-cs"/>
              </a:rPr>
              <a:t> risks and opportunities</a:t>
            </a:r>
            <a:r>
              <a:rPr kumimoji="0" lang="en-GB" sz="1600" b="0" i="0" u="none" strike="noStrike" kern="1200" cap="none" spc="0" normalizeH="0" baseline="0" noProof="0">
                <a:ln>
                  <a:noFill/>
                </a:ln>
                <a:solidFill>
                  <a:schemeClr val="tx1"/>
                </a:solidFill>
                <a:effectLst/>
                <a:uLnTx/>
                <a:uFillTx/>
                <a:latin typeface="Arial" panose="020B0604020202020204"/>
                <a:ea typeface="+mn-ea"/>
                <a:cs typeface="+mn-cs"/>
              </a:rPr>
              <a:t>, a company uses ISSB Standards and </a:t>
            </a:r>
            <a:r>
              <a:rPr kumimoji="0" lang="en-GB" sz="1600" b="1" i="0" u="none" strike="noStrike" kern="1200" cap="none" spc="0" normalizeH="0" baseline="0" noProof="0">
                <a:ln>
                  <a:noFill/>
                </a:ln>
                <a:solidFill>
                  <a:schemeClr val="tx1"/>
                </a:solidFill>
                <a:effectLst/>
                <a:uLnTx/>
                <a:uFillTx/>
                <a:latin typeface="Arial" panose="020B0604020202020204"/>
                <a:ea typeface="+mn-ea"/>
                <a:cs typeface="+mn-cs"/>
              </a:rPr>
              <a:t>shall consider:</a:t>
            </a:r>
          </a:p>
          <a:p>
            <a:pPr marL="285750" marR="0" lvl="1" indent="-285750" algn="l" defTabSz="914400" rtl="0" eaLnBrk="1" fontAlgn="auto" latinLnBrk="0" hangingPunct="1">
              <a:lnSpc>
                <a:spcPct val="100000"/>
              </a:lnSpc>
              <a:spcBef>
                <a:spcPts val="100"/>
              </a:spcBef>
              <a:spcAft>
                <a:spcPts val="100"/>
              </a:spcAft>
              <a:buClr>
                <a:srgbClr val="5F6061"/>
              </a:buClr>
              <a:buSzTx/>
              <a:buFont typeface="Arial" panose="020B0604020202020204" pitchFamily="34" charset="0"/>
              <a:buChar char="•"/>
              <a:tabLst/>
              <a:defRPr/>
            </a:pPr>
            <a:r>
              <a:rPr kumimoji="0" lang="en-GB" sz="1600" b="1" i="0" u="none" strike="noStrike" kern="1200" cap="none" spc="0" normalizeH="0" baseline="0" noProof="0">
                <a:ln>
                  <a:noFill/>
                </a:ln>
                <a:solidFill>
                  <a:schemeClr val="tx1"/>
                </a:solidFill>
                <a:effectLst/>
                <a:uLnTx/>
                <a:uFillTx/>
                <a:latin typeface="Arial" panose="020B0604020202020204"/>
                <a:ea typeface="+mn-ea"/>
                <a:cs typeface="+mn-cs"/>
              </a:rPr>
              <a:t>SASB Standards </a:t>
            </a:r>
            <a:endParaRPr kumimoji="0" lang="en-GB" sz="1600" b="1" i="0" u="none" strike="noStrike" kern="1200" cap="none" spc="0" normalizeH="0" baseline="0" noProof="0">
              <a:ln>
                <a:noFill/>
              </a:ln>
              <a:solidFill>
                <a:schemeClr val="tx1"/>
              </a:solidFill>
              <a:effectLst/>
              <a:uLnTx/>
              <a:uFillTx/>
              <a:latin typeface="Arial" panose="020B0604020202020204"/>
              <a:ea typeface="+mn-ea"/>
              <a:cs typeface="Arial"/>
            </a:endParaRPr>
          </a:p>
          <a:p>
            <a:pPr marL="358775" marR="0" lvl="1" indent="0" algn="l" defTabSz="914400" rtl="0" eaLnBrk="1" fontAlgn="auto" latinLnBrk="0" hangingPunct="1">
              <a:lnSpc>
                <a:spcPct val="100000"/>
              </a:lnSpc>
              <a:spcBef>
                <a:spcPts val="300"/>
              </a:spcBef>
              <a:spcAft>
                <a:spcPts val="300"/>
              </a:spcAft>
              <a:buClr>
                <a:srgbClr val="5F6061"/>
              </a:buClr>
              <a:buSzTx/>
              <a:buFontTx/>
              <a:buNone/>
              <a:tabLst/>
              <a:defRPr/>
            </a:pPr>
            <a:endParaRPr kumimoji="0" lang="en-GB" sz="1600" b="1" i="0" u="none" strike="noStrike" kern="1200" cap="none" spc="0" normalizeH="0" baseline="0" noProof="0">
              <a:ln>
                <a:noFill/>
              </a:ln>
              <a:solidFill>
                <a:schemeClr val="tx1"/>
              </a:solidFill>
              <a:effectLst/>
              <a:uLnTx/>
              <a:uFillTx/>
              <a:latin typeface="Arial" panose="020B0604020202020204"/>
              <a:ea typeface="+mn-ea"/>
              <a:cs typeface="+mn-cs"/>
            </a:endParaRPr>
          </a:p>
          <a:p>
            <a:pPr marL="0" lvl="1">
              <a:spcBef>
                <a:spcPts val="300"/>
              </a:spcBef>
              <a:spcAft>
                <a:spcPts val="300"/>
              </a:spcAft>
              <a:buClr>
                <a:srgbClr val="5F6061"/>
              </a:buClr>
              <a:defRPr/>
            </a:pPr>
            <a:r>
              <a:rPr kumimoji="0" lang="en-GB" sz="1600" b="0" i="0" u="none" strike="noStrike" kern="1200" cap="none" spc="0" normalizeH="0" baseline="0" noProof="0">
                <a:ln>
                  <a:noFill/>
                </a:ln>
                <a:solidFill>
                  <a:schemeClr val="tx1"/>
                </a:solidFill>
                <a:effectLst/>
                <a:uLnTx/>
                <a:uFillTx/>
                <a:latin typeface="Arial" panose="020B0604020202020204"/>
                <a:ea typeface="+mn-ea"/>
                <a:cs typeface="+mn-cs"/>
              </a:rPr>
              <a:t>A company </a:t>
            </a:r>
            <a:r>
              <a:rPr kumimoji="0" lang="en-GB" sz="1600" b="1" i="0" u="none" strike="noStrike" kern="1200" cap="none" spc="0" normalizeH="0" baseline="0" noProof="0">
                <a:ln>
                  <a:noFill/>
                </a:ln>
                <a:solidFill>
                  <a:schemeClr val="tx1"/>
                </a:solidFill>
                <a:effectLst/>
                <a:uLnTx/>
                <a:uFillTx/>
                <a:latin typeface="Arial" panose="020B0604020202020204"/>
                <a:ea typeface="+mn-ea"/>
                <a:cs typeface="+mn-cs"/>
              </a:rPr>
              <a:t>may </a:t>
            </a:r>
            <a:r>
              <a:rPr lang="en-GB" sz="1600" b="1">
                <a:solidFill>
                  <a:schemeClr val="tx1"/>
                </a:solidFill>
                <a:latin typeface="Arial" panose="020B0604020202020204"/>
              </a:rPr>
              <a:t>also consider</a:t>
            </a:r>
            <a:r>
              <a:rPr kumimoji="0" lang="en-GB" sz="1600" b="0" i="0" u="none" strike="noStrike" kern="1200" cap="none" spc="0" normalizeH="0" baseline="0" noProof="0">
                <a:ln>
                  <a:noFill/>
                </a:ln>
                <a:solidFill>
                  <a:schemeClr val="tx1"/>
                </a:solidFill>
                <a:effectLst/>
                <a:uLnTx/>
                <a:uFillTx/>
                <a:latin typeface="Arial" panose="020B0604020202020204"/>
                <a:ea typeface="+mn-ea"/>
                <a:cs typeface="+mn-cs"/>
              </a:rPr>
              <a:t>:</a:t>
            </a:r>
            <a:endParaRPr kumimoji="0" lang="en-GB" sz="1600" b="0" i="0" u="none" strike="noStrike" kern="1200" cap="none" spc="0" normalizeH="0" baseline="0" noProof="0">
              <a:ln>
                <a:noFill/>
              </a:ln>
              <a:solidFill>
                <a:schemeClr val="tx1"/>
              </a:solidFill>
              <a:effectLst/>
              <a:uLnTx/>
              <a:uFillTx/>
              <a:latin typeface="Arial" panose="020B0604020202020204"/>
              <a:ea typeface="+mn-ea"/>
              <a:cs typeface="Arial"/>
            </a:endParaRPr>
          </a:p>
          <a:p>
            <a:pPr marL="285750" marR="0" lvl="0" indent="-285750" algn="l" defTabSz="914400" rtl="0" eaLnBrk="1" fontAlgn="auto" latinLnBrk="0" hangingPunct="1">
              <a:lnSpc>
                <a:spcPct val="100000"/>
              </a:lnSpc>
              <a:spcBef>
                <a:spcPts val="100"/>
              </a:spcBef>
              <a:spcAft>
                <a:spcPts val="100"/>
              </a:spcAft>
              <a:buClr>
                <a:srgbClr val="5F6061"/>
              </a:buClr>
              <a:buSzTx/>
              <a:buFont typeface="Arial" panose="020B0604020202020204" pitchFamily="34" charset="0"/>
              <a:buChar char="•"/>
              <a:tabLst/>
              <a:defRPr/>
            </a:pPr>
            <a:r>
              <a:rPr kumimoji="0" lang="en-GB" sz="1600" b="0" i="0" u="none" strike="noStrike" kern="1200" cap="none" spc="0" normalizeH="0" baseline="0" noProof="0">
                <a:ln>
                  <a:noFill/>
                </a:ln>
                <a:solidFill>
                  <a:schemeClr val="tx1"/>
                </a:solidFill>
                <a:effectLst/>
                <a:uLnTx/>
                <a:uFillTx/>
                <a:latin typeface="Arial" panose="020B0604020202020204"/>
                <a:ea typeface="+mn-ea"/>
                <a:cs typeface="+mn-cs"/>
              </a:rPr>
              <a:t>CDSB Framework </a:t>
            </a:r>
            <a:r>
              <a:rPr lang="en-GB" sz="1600">
                <a:solidFill>
                  <a:schemeClr val="tx1"/>
                </a:solidFill>
                <a:latin typeface="Arial" panose="020B0604020202020204"/>
              </a:rPr>
              <a:t>Application</a:t>
            </a:r>
            <a:r>
              <a:rPr kumimoji="0" lang="en-GB" sz="1600" b="0" i="0" u="none" strike="noStrike" kern="1200" cap="none" spc="0" normalizeH="0" baseline="0" noProof="0">
                <a:ln>
                  <a:noFill/>
                </a:ln>
                <a:solidFill>
                  <a:schemeClr val="tx1"/>
                </a:solidFill>
                <a:effectLst/>
                <a:uLnTx/>
                <a:uFillTx/>
                <a:latin typeface="Arial" panose="020B0604020202020204"/>
                <a:ea typeface="+mn-ea"/>
                <a:cs typeface="+mn-cs"/>
              </a:rPr>
              <a:t> </a:t>
            </a:r>
            <a:r>
              <a:rPr lang="en-GB" sz="1600">
                <a:solidFill>
                  <a:schemeClr val="tx1"/>
                </a:solidFill>
                <a:latin typeface="Arial" panose="020B0604020202020204"/>
              </a:rPr>
              <a:t>Guidance</a:t>
            </a:r>
            <a:endParaRPr kumimoji="0" lang="en-GB" sz="1600" b="0" i="0" u="none" strike="noStrike" kern="1200" cap="none" spc="0" normalizeH="0" baseline="0" noProof="0">
              <a:ln>
                <a:noFill/>
              </a:ln>
              <a:solidFill>
                <a:schemeClr val="tx1"/>
              </a:solidFill>
              <a:effectLst/>
              <a:uLnTx/>
              <a:uFillTx/>
              <a:latin typeface="Arial" panose="020B0604020202020204"/>
              <a:ea typeface="+mn-ea"/>
              <a:cs typeface="Arial"/>
            </a:endParaRPr>
          </a:p>
          <a:p>
            <a:pPr marL="285750" marR="0" lvl="0" indent="-285750" algn="l" defTabSz="914400" rtl="0" eaLnBrk="1" fontAlgn="auto" latinLnBrk="0" hangingPunct="1">
              <a:lnSpc>
                <a:spcPct val="100000"/>
              </a:lnSpc>
              <a:spcBef>
                <a:spcPts val="100"/>
              </a:spcBef>
              <a:spcAft>
                <a:spcPts val="100"/>
              </a:spcAft>
              <a:buClr>
                <a:srgbClr val="5F6061"/>
              </a:buClr>
              <a:buSzTx/>
              <a:buFont typeface="Arial" panose="020B0604020202020204" pitchFamily="34" charset="0"/>
              <a:buChar char="•"/>
              <a:tabLst/>
              <a:defRPr/>
            </a:pPr>
            <a:r>
              <a:rPr kumimoji="0" lang="en-GB" sz="1600" b="0" i="0" u="none" strike="noStrike" kern="1200" cap="none" spc="0" normalizeH="0" baseline="0" noProof="0">
                <a:ln>
                  <a:noFill/>
                </a:ln>
                <a:solidFill>
                  <a:schemeClr val="tx1"/>
                </a:solidFill>
                <a:effectLst/>
                <a:uLnTx/>
                <a:uFillTx/>
                <a:latin typeface="Arial" panose="020B0604020202020204"/>
                <a:ea typeface="+mn-ea"/>
                <a:cs typeface="+mn-cs"/>
              </a:rPr>
              <a:t>industry practice</a:t>
            </a:r>
            <a:endParaRPr kumimoji="0" lang="en-GB" sz="1600" b="0" i="0" u="none" strike="noStrike" kern="1200" cap="none" spc="0" normalizeH="0" baseline="0" noProof="0">
              <a:ln>
                <a:noFill/>
              </a:ln>
              <a:solidFill>
                <a:schemeClr val="tx1"/>
              </a:solidFill>
              <a:effectLst/>
              <a:uLnTx/>
              <a:uFillTx/>
              <a:latin typeface="Arial" panose="020B0604020202020204"/>
              <a:ea typeface="+mn-ea"/>
              <a:cs typeface="Arial"/>
            </a:endParaRPr>
          </a:p>
          <a:p>
            <a:pPr marL="285750" marR="0" lvl="0" indent="-285750" algn="l" defTabSz="914400" rtl="0" eaLnBrk="1" fontAlgn="auto" latinLnBrk="0" hangingPunct="1">
              <a:lnSpc>
                <a:spcPct val="100000"/>
              </a:lnSpc>
              <a:spcBef>
                <a:spcPts val="100"/>
              </a:spcBef>
              <a:spcAft>
                <a:spcPts val="100"/>
              </a:spcAft>
              <a:buClr>
                <a:srgbClr val="5F6061"/>
              </a:buClr>
              <a:buSzTx/>
              <a:buFont typeface="Arial" panose="020B0604020202020204" pitchFamily="34" charset="0"/>
              <a:buChar char="•"/>
              <a:tabLst/>
              <a:defRPr/>
            </a:pPr>
            <a:r>
              <a:rPr kumimoji="0" lang="en-GB" sz="1600" b="0" i="0" u="none" strike="noStrike" kern="1200" cap="none" spc="0" normalizeH="0" baseline="0" noProof="0">
                <a:ln>
                  <a:noFill/>
                </a:ln>
                <a:solidFill>
                  <a:schemeClr val="tx1"/>
                </a:solidFill>
                <a:effectLst/>
                <a:uLnTx/>
                <a:uFillTx/>
                <a:latin typeface="Arial" panose="020B0604020202020204"/>
                <a:ea typeface="+mn-ea"/>
                <a:cs typeface="+mn-cs"/>
              </a:rPr>
              <a:t>materials of investor-focused standard setters</a:t>
            </a:r>
            <a:endParaRPr kumimoji="0" lang="en-GB" sz="1600" b="0" i="0" u="none" strike="noStrike" kern="1200" cap="none" spc="0" normalizeH="0" baseline="0" noProof="0">
              <a:ln>
                <a:noFill/>
              </a:ln>
              <a:solidFill>
                <a:schemeClr val="tx1"/>
              </a:solidFill>
              <a:effectLst/>
              <a:uLnTx/>
              <a:uFillTx/>
              <a:latin typeface="Arial" panose="020B0604020202020204"/>
              <a:ea typeface="+mn-ea"/>
              <a:cs typeface="Arial"/>
            </a:endParaRPr>
          </a:p>
        </p:txBody>
      </p:sp>
      <p:sp>
        <p:nvSpPr>
          <p:cNvPr id="15" name="Rectangle 14">
            <a:extLst>
              <a:ext uri="{FF2B5EF4-FFF2-40B4-BE49-F238E27FC236}">
                <a16:creationId xmlns:a16="http://schemas.microsoft.com/office/drawing/2014/main" id="{0BC8404E-E3AD-05E0-65BF-59338C72B2E5}"/>
              </a:ext>
            </a:extLst>
          </p:cNvPr>
          <p:cNvSpPr/>
          <p:nvPr/>
        </p:nvSpPr>
        <p:spPr>
          <a:xfrm>
            <a:off x="6472414" y="3432227"/>
            <a:ext cx="5486503" cy="2935224"/>
          </a:xfrm>
          <a:prstGeom prst="rect">
            <a:avLst/>
          </a:prstGeom>
          <a:no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marL="0" marR="0" lvl="1" indent="0" algn="l" defTabSz="914400" rtl="0" eaLnBrk="1" fontAlgn="auto" latinLnBrk="0" hangingPunct="1">
              <a:lnSpc>
                <a:spcPct val="100000"/>
              </a:lnSpc>
              <a:spcBef>
                <a:spcPts val="300"/>
              </a:spcBef>
              <a:spcAft>
                <a:spcPts val="600"/>
              </a:spcAft>
              <a:buClrTx/>
              <a:buSzTx/>
              <a:buFontTx/>
              <a:buNone/>
              <a:tabLst/>
              <a:defRPr/>
            </a:pPr>
            <a:r>
              <a:rPr kumimoji="0" lang="en-GB" sz="1600" b="0" i="0" u="none" strike="noStrike" kern="1200" cap="none" spc="0" normalizeH="0" baseline="0" noProof="0">
                <a:ln>
                  <a:noFill/>
                </a:ln>
                <a:solidFill>
                  <a:schemeClr val="tx1"/>
                </a:solidFill>
                <a:effectLst/>
                <a:uLnTx/>
                <a:uFillTx/>
                <a:latin typeface="Arial" panose="020B0604020202020204"/>
                <a:ea typeface="+mn-ea"/>
                <a:cs typeface="+mn-cs"/>
              </a:rPr>
              <a:t>To identify what information to disclose, a company uses ISSB Standards, and for matters other than climate, </a:t>
            </a:r>
            <a:r>
              <a:rPr kumimoji="0" lang="en-GB" sz="1600" b="1" i="0" u="none" strike="noStrike" kern="1200" cap="none" spc="0" normalizeH="0" baseline="0" noProof="0">
                <a:ln>
                  <a:noFill/>
                </a:ln>
                <a:solidFill>
                  <a:schemeClr val="tx1"/>
                </a:solidFill>
                <a:effectLst/>
                <a:uLnTx/>
                <a:uFillTx/>
                <a:latin typeface="Arial" panose="020B0604020202020204"/>
                <a:ea typeface="+mn-ea"/>
                <a:cs typeface="+mn-cs"/>
              </a:rPr>
              <a:t>shall consider</a:t>
            </a:r>
            <a:r>
              <a:rPr kumimoji="0" lang="en-GB" sz="1600" b="0" i="0" u="none" strike="noStrike" kern="1200" cap="none" spc="0" normalizeH="0" baseline="0" noProof="0">
                <a:ln>
                  <a:noFill/>
                </a:ln>
                <a:solidFill>
                  <a:schemeClr val="tx1"/>
                </a:solidFill>
                <a:effectLst/>
                <a:uLnTx/>
                <a:uFillTx/>
                <a:latin typeface="Arial" panose="020B0604020202020204"/>
                <a:ea typeface="+mn-ea"/>
                <a:cs typeface="+mn-cs"/>
              </a:rPr>
              <a:t>:</a:t>
            </a:r>
            <a:endParaRPr kumimoji="0" lang="en-GB" sz="1600" b="1" i="0" u="none" strike="noStrike" kern="1200" cap="none" spc="0" normalizeH="0" baseline="0" noProof="0">
              <a:ln>
                <a:noFill/>
              </a:ln>
              <a:solidFill>
                <a:schemeClr val="tx1"/>
              </a:solidFill>
              <a:effectLst/>
              <a:uLnTx/>
              <a:uFillTx/>
              <a:latin typeface="Arial" panose="020B0604020202020204"/>
              <a:ea typeface="+mn-ea"/>
              <a:cs typeface="+mn-cs"/>
            </a:endParaRPr>
          </a:p>
          <a:p>
            <a:pPr marL="285750" marR="0" lvl="1" indent="-285750" algn="l" defTabSz="914400" rtl="0" eaLnBrk="1" fontAlgn="auto" latinLnBrk="0" hangingPunct="1">
              <a:lnSpc>
                <a:spcPct val="100000"/>
              </a:lnSpc>
              <a:spcBef>
                <a:spcPts val="100"/>
              </a:spcBef>
              <a:spcAft>
                <a:spcPts val="100"/>
              </a:spcAft>
              <a:buClr>
                <a:srgbClr val="5F6061"/>
              </a:buClr>
              <a:buSzTx/>
              <a:buFont typeface="Arial" panose="020B0604020202020204" pitchFamily="34" charset="0"/>
              <a:buChar char="•"/>
              <a:tabLst/>
              <a:defRPr/>
            </a:pPr>
            <a:r>
              <a:rPr kumimoji="0" lang="en-GB" sz="1600" b="1" i="0" u="none" strike="noStrike" kern="1200" cap="none" spc="0" normalizeH="0" baseline="0" noProof="0">
                <a:ln>
                  <a:noFill/>
                </a:ln>
                <a:solidFill>
                  <a:schemeClr val="tx1"/>
                </a:solidFill>
                <a:effectLst/>
                <a:uLnTx/>
                <a:uFillTx/>
                <a:latin typeface="Arial" panose="020B0604020202020204"/>
                <a:ea typeface="+mn-ea"/>
                <a:cs typeface="+mn-cs"/>
              </a:rPr>
              <a:t>SASB Standards </a:t>
            </a:r>
            <a:endParaRPr kumimoji="0" lang="en-GB" sz="1600" b="1" i="0" u="none" strike="noStrike" kern="1200" cap="none" spc="0" normalizeH="0" baseline="0" noProof="0">
              <a:ln>
                <a:noFill/>
              </a:ln>
              <a:solidFill>
                <a:schemeClr val="tx1"/>
              </a:solidFill>
              <a:effectLst/>
              <a:uLnTx/>
              <a:uFillTx/>
              <a:latin typeface="Arial" panose="020B0604020202020204"/>
              <a:ea typeface="+mn-ea"/>
              <a:cs typeface="Arial"/>
            </a:endParaRPr>
          </a:p>
          <a:p>
            <a:pPr marL="0" lvl="1">
              <a:spcBef>
                <a:spcPts val="300"/>
              </a:spcBef>
              <a:spcAft>
                <a:spcPts val="300"/>
              </a:spcAft>
              <a:buClr>
                <a:srgbClr val="5F6061"/>
              </a:buClr>
              <a:defRPr/>
            </a:pPr>
            <a:r>
              <a:rPr kumimoji="0" lang="en-GB" sz="1600" b="0" i="0" u="none" strike="noStrike" kern="1200" cap="none" spc="0" normalizeH="0" baseline="0" noProof="0">
                <a:ln>
                  <a:noFill/>
                </a:ln>
                <a:solidFill>
                  <a:schemeClr val="tx1"/>
                </a:solidFill>
                <a:effectLst/>
                <a:uLnTx/>
                <a:uFillTx/>
                <a:latin typeface="Arial" panose="020B0604020202020204"/>
                <a:ea typeface="+mn-ea"/>
                <a:cs typeface="+mn-cs"/>
              </a:rPr>
              <a:t>A company</a:t>
            </a:r>
            <a:r>
              <a:rPr lang="en-GB" sz="1600">
                <a:solidFill>
                  <a:schemeClr val="tx1"/>
                </a:solidFill>
                <a:latin typeface="Arial" panose="020B0604020202020204"/>
              </a:rPr>
              <a:t> </a:t>
            </a:r>
            <a:r>
              <a:rPr kumimoji="0" lang="en-GB" sz="1600" b="1" i="0" u="none" strike="noStrike" kern="1200" cap="none" spc="0" normalizeH="0" baseline="0" noProof="0">
                <a:ln>
                  <a:noFill/>
                </a:ln>
                <a:solidFill>
                  <a:schemeClr val="tx1"/>
                </a:solidFill>
                <a:effectLst/>
                <a:uLnTx/>
                <a:uFillTx/>
                <a:latin typeface="Arial" panose="020B0604020202020204"/>
                <a:ea typeface="+mn-ea"/>
                <a:cs typeface="+mn-cs"/>
              </a:rPr>
              <a:t>may </a:t>
            </a:r>
            <a:r>
              <a:rPr lang="en-GB" sz="1600" b="1">
                <a:solidFill>
                  <a:schemeClr val="tx1"/>
                </a:solidFill>
                <a:latin typeface="Arial" panose="020B0604020202020204"/>
              </a:rPr>
              <a:t>also consider</a:t>
            </a:r>
            <a:r>
              <a:rPr kumimoji="0" lang="en-GB" sz="1600" b="1" i="0" u="none" strike="noStrike" kern="1200" cap="none" spc="0" normalizeH="0" baseline="0" noProof="0">
                <a:ln>
                  <a:noFill/>
                </a:ln>
                <a:solidFill>
                  <a:schemeClr val="tx1"/>
                </a:solidFill>
                <a:effectLst/>
                <a:uLnTx/>
                <a:uFillTx/>
                <a:latin typeface="Arial" panose="020B0604020202020204"/>
                <a:ea typeface="+mn-ea"/>
                <a:cs typeface="+mn-cs"/>
              </a:rPr>
              <a:t>, </a:t>
            </a:r>
            <a:r>
              <a:rPr kumimoji="0" lang="en-GB" sz="1600" b="0" i="0" u="none" strike="noStrike" kern="1200" cap="none" spc="0" normalizeH="0" baseline="0" noProof="0">
                <a:ln>
                  <a:noFill/>
                </a:ln>
                <a:solidFill>
                  <a:schemeClr val="tx1"/>
                </a:solidFill>
                <a:effectLst/>
                <a:uLnTx/>
                <a:uFillTx/>
                <a:latin typeface="Arial" panose="020B0604020202020204"/>
                <a:ea typeface="+mn-ea"/>
                <a:cs typeface="+mn-cs"/>
              </a:rPr>
              <a:t>to the extent it meets investor information needs:</a:t>
            </a:r>
            <a:endParaRPr kumimoji="0" lang="en-GB" sz="1600" b="0" i="0" u="none" strike="noStrike" kern="1200" cap="none" spc="0" normalizeH="0" baseline="0" noProof="0">
              <a:ln>
                <a:noFill/>
              </a:ln>
              <a:solidFill>
                <a:schemeClr val="tx1"/>
              </a:solidFill>
              <a:effectLst/>
              <a:uLnTx/>
              <a:uFillTx/>
              <a:latin typeface="Arial" panose="020B0604020202020204"/>
              <a:ea typeface="+mn-ea"/>
              <a:cs typeface="Arial"/>
            </a:endParaRPr>
          </a:p>
          <a:p>
            <a:pPr marL="285750" marR="0" lvl="1" indent="-285750" algn="l" defTabSz="914400" rtl="0" eaLnBrk="1" fontAlgn="auto" latinLnBrk="0" hangingPunct="1">
              <a:lnSpc>
                <a:spcPct val="100000"/>
              </a:lnSpc>
              <a:spcBef>
                <a:spcPts val="100"/>
              </a:spcBef>
              <a:spcAft>
                <a:spcPts val="100"/>
              </a:spcAft>
              <a:buClr>
                <a:srgbClr val="5F6061"/>
              </a:buClr>
              <a:buSzTx/>
              <a:buFont typeface="Arial" panose="020B0604020202020204" pitchFamily="34" charset="0"/>
              <a:buChar char="•"/>
              <a:tabLst/>
              <a:defRPr/>
            </a:pPr>
            <a:r>
              <a:rPr kumimoji="0" lang="en-GB" sz="1600" b="0" i="0" u="none" strike="noStrike" kern="1200" cap="none" spc="0" normalizeH="0" baseline="0" noProof="0">
                <a:ln>
                  <a:noFill/>
                </a:ln>
                <a:solidFill>
                  <a:schemeClr val="tx1"/>
                </a:solidFill>
                <a:effectLst/>
                <a:uLnTx/>
                <a:uFillTx/>
                <a:latin typeface="Arial" panose="020B0604020202020204"/>
                <a:ea typeface="+mn-ea"/>
                <a:cs typeface="+mn-cs"/>
              </a:rPr>
              <a:t>CDSB Framework </a:t>
            </a:r>
            <a:r>
              <a:rPr lang="en-GB" sz="1600">
                <a:solidFill>
                  <a:schemeClr val="tx1"/>
                </a:solidFill>
                <a:latin typeface="Arial" panose="020B0604020202020204"/>
              </a:rPr>
              <a:t>Application</a:t>
            </a:r>
            <a:r>
              <a:rPr kumimoji="0" lang="en-GB" sz="1600" b="0" i="0" u="none" strike="noStrike" kern="1200" cap="none" spc="0" normalizeH="0" baseline="0" noProof="0">
                <a:ln>
                  <a:noFill/>
                </a:ln>
                <a:solidFill>
                  <a:schemeClr val="tx1"/>
                </a:solidFill>
                <a:effectLst/>
                <a:uLnTx/>
                <a:uFillTx/>
                <a:latin typeface="Arial" panose="020B0604020202020204"/>
                <a:ea typeface="+mn-ea"/>
                <a:cs typeface="+mn-cs"/>
              </a:rPr>
              <a:t> </a:t>
            </a:r>
            <a:r>
              <a:rPr lang="en-GB" sz="1600">
                <a:solidFill>
                  <a:schemeClr val="tx1"/>
                </a:solidFill>
                <a:latin typeface="Arial" panose="020B0604020202020204"/>
              </a:rPr>
              <a:t>Guidance</a:t>
            </a:r>
            <a:endParaRPr kumimoji="0" lang="en-GB" sz="1600" b="0" i="0" u="none" strike="noStrike" kern="1200" cap="none" spc="0" normalizeH="0" baseline="0" noProof="0">
              <a:ln>
                <a:noFill/>
              </a:ln>
              <a:solidFill>
                <a:schemeClr val="tx1"/>
              </a:solidFill>
              <a:effectLst/>
              <a:uLnTx/>
              <a:uFillTx/>
              <a:latin typeface="Arial" panose="020B0604020202020204"/>
              <a:ea typeface="+mn-ea"/>
              <a:cs typeface="Arial"/>
            </a:endParaRPr>
          </a:p>
          <a:p>
            <a:pPr marL="285750" marR="0" lvl="1" indent="-285750" algn="l" defTabSz="914400" rtl="0" eaLnBrk="1" fontAlgn="auto" latinLnBrk="0" hangingPunct="1">
              <a:lnSpc>
                <a:spcPct val="100000"/>
              </a:lnSpc>
              <a:spcBef>
                <a:spcPts val="100"/>
              </a:spcBef>
              <a:spcAft>
                <a:spcPts val="100"/>
              </a:spcAft>
              <a:buClr>
                <a:srgbClr val="5F6061"/>
              </a:buClr>
              <a:buSzTx/>
              <a:buFont typeface="Arial" panose="020B0604020202020204" pitchFamily="34" charset="0"/>
              <a:buChar char="•"/>
              <a:tabLst/>
              <a:defRPr/>
            </a:pPr>
            <a:r>
              <a:rPr kumimoji="0" lang="en-GB" sz="1600" b="0" i="0" u="none" strike="noStrike" kern="1200" cap="none" spc="0" normalizeH="0" baseline="0" noProof="0">
                <a:ln>
                  <a:noFill/>
                </a:ln>
                <a:solidFill>
                  <a:schemeClr val="tx1"/>
                </a:solidFill>
                <a:effectLst/>
                <a:uLnTx/>
                <a:uFillTx/>
                <a:latin typeface="Arial" panose="020B0604020202020204"/>
                <a:ea typeface="+mn-ea"/>
                <a:cs typeface="+mn-cs"/>
              </a:rPr>
              <a:t>industry practice</a:t>
            </a:r>
            <a:endParaRPr kumimoji="0" lang="en-GB" sz="1600" b="0" i="0" u="none" strike="noStrike" kern="1200" cap="none" spc="0" normalizeH="0" baseline="0" noProof="0">
              <a:ln>
                <a:noFill/>
              </a:ln>
              <a:solidFill>
                <a:schemeClr val="tx1"/>
              </a:solidFill>
              <a:effectLst/>
              <a:uLnTx/>
              <a:uFillTx/>
              <a:latin typeface="Arial" panose="020B0604020202020204"/>
              <a:ea typeface="+mn-ea"/>
              <a:cs typeface="Arial"/>
            </a:endParaRPr>
          </a:p>
          <a:p>
            <a:pPr marL="285750" marR="0" lvl="1" indent="-285750" algn="l" defTabSz="914400" rtl="0" eaLnBrk="1" fontAlgn="auto" latinLnBrk="0" hangingPunct="1">
              <a:lnSpc>
                <a:spcPct val="100000"/>
              </a:lnSpc>
              <a:spcBef>
                <a:spcPts val="100"/>
              </a:spcBef>
              <a:spcAft>
                <a:spcPts val="100"/>
              </a:spcAft>
              <a:buClr>
                <a:srgbClr val="5F6061"/>
              </a:buClr>
              <a:buSzTx/>
              <a:buFont typeface="Arial" panose="020B0604020202020204" pitchFamily="34" charset="0"/>
              <a:buChar char="•"/>
              <a:tabLst/>
              <a:defRPr/>
            </a:pPr>
            <a:r>
              <a:rPr kumimoji="0" lang="en-GB" sz="1600" b="0" i="0" u="none" strike="noStrike" kern="1200" cap="none" spc="0" normalizeH="0" baseline="0" noProof="0">
                <a:ln>
                  <a:noFill/>
                </a:ln>
                <a:solidFill>
                  <a:schemeClr val="tx1"/>
                </a:solidFill>
                <a:effectLst/>
                <a:uLnTx/>
                <a:uFillTx/>
                <a:latin typeface="Arial" panose="020B0604020202020204"/>
                <a:ea typeface="+mn-ea"/>
                <a:cs typeface="+mn-cs"/>
              </a:rPr>
              <a:t>materials of investor-focused standard setters</a:t>
            </a:r>
            <a:endParaRPr kumimoji="0" lang="en-GB" sz="1600" b="0" i="0" u="none" strike="noStrike" kern="1200" cap="none" spc="0" normalizeH="0" baseline="0" noProof="0">
              <a:ln>
                <a:noFill/>
              </a:ln>
              <a:solidFill>
                <a:schemeClr val="tx1"/>
              </a:solidFill>
              <a:effectLst/>
              <a:uLnTx/>
              <a:uFillTx/>
              <a:latin typeface="Arial" panose="020B0604020202020204"/>
              <a:ea typeface="+mn-ea"/>
              <a:cs typeface="Arial"/>
            </a:endParaRPr>
          </a:p>
          <a:p>
            <a:pPr marL="285750" marR="0" lvl="1" indent="-285750" algn="l" defTabSz="914400" rtl="0" eaLnBrk="1" fontAlgn="auto" latinLnBrk="0" hangingPunct="1">
              <a:lnSpc>
                <a:spcPct val="100000"/>
              </a:lnSpc>
              <a:spcBef>
                <a:spcPts val="100"/>
              </a:spcBef>
              <a:spcAft>
                <a:spcPts val="100"/>
              </a:spcAft>
              <a:buClr>
                <a:srgbClr val="5F6061"/>
              </a:buClr>
              <a:buSzTx/>
              <a:buFont typeface="Arial" panose="020B0604020202020204" pitchFamily="34" charset="0"/>
              <a:buChar char="•"/>
              <a:tabLst/>
              <a:defRPr/>
            </a:pPr>
            <a:r>
              <a:rPr kumimoji="0" lang="en-GB" sz="1600" b="0" i="0" u="none" strike="noStrike" kern="1200" cap="none" spc="0" normalizeH="0" baseline="0" noProof="0">
                <a:ln>
                  <a:noFill/>
                </a:ln>
                <a:solidFill>
                  <a:schemeClr val="tx1"/>
                </a:solidFill>
                <a:effectLst/>
                <a:uLnTx/>
                <a:uFillTx/>
                <a:latin typeface="Arial" panose="020B0604020202020204"/>
                <a:ea typeface="+mn-ea"/>
                <a:cs typeface="+mn-cs"/>
              </a:rPr>
              <a:t>GRI Standards</a:t>
            </a:r>
            <a:endParaRPr kumimoji="0" lang="en-GB" sz="1600" b="0" i="0" u="none" strike="noStrike" kern="1200" cap="none" spc="0" normalizeH="0" baseline="0" noProof="0">
              <a:ln>
                <a:noFill/>
              </a:ln>
              <a:solidFill>
                <a:schemeClr val="tx1"/>
              </a:solidFill>
              <a:effectLst/>
              <a:uLnTx/>
              <a:uFillTx/>
              <a:latin typeface="Arial" panose="020B0604020202020204"/>
              <a:ea typeface="+mn-ea"/>
              <a:cs typeface="Arial"/>
            </a:endParaRPr>
          </a:p>
          <a:p>
            <a:pPr marL="285750" lvl="1" indent="-285750">
              <a:spcBef>
                <a:spcPts val="100"/>
              </a:spcBef>
              <a:spcAft>
                <a:spcPts val="100"/>
              </a:spcAft>
              <a:buClr>
                <a:srgbClr val="5F6061"/>
              </a:buClr>
              <a:buFont typeface="Arial" panose="020B0604020202020204" pitchFamily="34" charset="0"/>
              <a:buChar char="•"/>
              <a:defRPr/>
            </a:pPr>
            <a:r>
              <a:rPr kumimoji="0" lang="en-GB" sz="1600" b="0" i="0" u="none" strike="noStrike" kern="1200" cap="none" spc="0" normalizeH="0" baseline="0" noProof="0">
                <a:ln>
                  <a:noFill/>
                </a:ln>
                <a:solidFill>
                  <a:schemeClr val="tx1"/>
                </a:solidFill>
                <a:effectLst/>
                <a:uLnTx/>
                <a:uFillTx/>
                <a:latin typeface="Arial" panose="020B0604020202020204"/>
                <a:ea typeface="+mn-ea"/>
                <a:cs typeface="+mn-cs"/>
              </a:rPr>
              <a:t>European </a:t>
            </a:r>
            <a:r>
              <a:rPr lang="en-GB" sz="1600">
                <a:solidFill>
                  <a:schemeClr val="tx1"/>
                </a:solidFill>
                <a:latin typeface="Arial" panose="020B0604020202020204"/>
              </a:rPr>
              <a:t>Sustainability Reporting Standards</a:t>
            </a:r>
            <a:endParaRPr kumimoji="0" lang="en-GB" sz="1600" b="0" i="0" u="none" strike="noStrike" kern="1200" cap="none" spc="0" normalizeH="0" baseline="0" noProof="0">
              <a:ln>
                <a:noFill/>
              </a:ln>
              <a:solidFill>
                <a:schemeClr val="tx1"/>
              </a:solidFill>
              <a:effectLst/>
              <a:uLnTx/>
              <a:uFillTx/>
              <a:latin typeface="Arial" panose="020B0604020202020204"/>
              <a:ea typeface="+mn-ea"/>
              <a:cs typeface="Arial"/>
            </a:endParaRPr>
          </a:p>
        </p:txBody>
      </p:sp>
      <p:sp>
        <p:nvSpPr>
          <p:cNvPr id="4" name="TextBox 3">
            <a:extLst>
              <a:ext uri="{FF2B5EF4-FFF2-40B4-BE49-F238E27FC236}">
                <a16:creationId xmlns:a16="http://schemas.microsoft.com/office/drawing/2014/main" id="{551BC012-7ED5-6AA1-43FE-62F84A1B266D}"/>
              </a:ext>
            </a:extLst>
          </p:cNvPr>
          <p:cNvSpPr txBox="1"/>
          <p:nvPr/>
        </p:nvSpPr>
        <p:spPr>
          <a:xfrm>
            <a:off x="1019173" y="2890402"/>
            <a:ext cx="5094287"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5F6061"/>
                </a:solidFill>
                <a:effectLst/>
                <a:uLnTx/>
                <a:uFillTx/>
                <a:latin typeface="Arial" panose="020B0604020202020204"/>
                <a:ea typeface="+mn-ea"/>
                <a:cs typeface="+mn-cs"/>
              </a:rPr>
              <a:t>Which risks &amp; opportunities? </a:t>
            </a:r>
            <a:endParaRPr kumimoji="0" lang="en-US" sz="2000" b="1" i="0" u="none" strike="noStrike" kern="1200" cap="none" spc="0" normalizeH="0" baseline="0" noProof="0">
              <a:ln>
                <a:noFill/>
              </a:ln>
              <a:solidFill>
                <a:srgbClr val="5F6061"/>
              </a:solidFill>
              <a:effectLst/>
              <a:uLnTx/>
              <a:uFillTx/>
              <a:latin typeface="Arial" panose="020B0604020202020204"/>
              <a:ea typeface="+mn-ea"/>
              <a:cs typeface="+mn-cs"/>
            </a:endParaRPr>
          </a:p>
        </p:txBody>
      </p:sp>
      <p:sp>
        <p:nvSpPr>
          <p:cNvPr id="6" name="TextBox 5">
            <a:extLst>
              <a:ext uri="{FF2B5EF4-FFF2-40B4-BE49-F238E27FC236}">
                <a16:creationId xmlns:a16="http://schemas.microsoft.com/office/drawing/2014/main" id="{F2EAB869-0692-931B-91AD-83082DDC9486}"/>
              </a:ext>
            </a:extLst>
          </p:cNvPr>
          <p:cNvSpPr txBox="1"/>
          <p:nvPr/>
        </p:nvSpPr>
        <p:spPr>
          <a:xfrm>
            <a:off x="6428414" y="2906949"/>
            <a:ext cx="3655836"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5F6061"/>
                </a:solidFill>
                <a:effectLst/>
                <a:uLnTx/>
                <a:uFillTx/>
                <a:latin typeface="Arial" panose="020B0604020202020204"/>
                <a:ea typeface="+mn-ea"/>
                <a:cs typeface="+mn-cs"/>
              </a:rPr>
              <a:t>Which information?</a:t>
            </a:r>
            <a:endParaRPr kumimoji="0" lang="en-US" sz="2000" b="1" i="0" u="none" strike="noStrike" kern="1200" cap="none" spc="0" normalizeH="0" baseline="0" noProof="0">
              <a:ln>
                <a:noFill/>
              </a:ln>
              <a:solidFill>
                <a:srgbClr val="5F6061"/>
              </a:solidFill>
              <a:effectLst/>
              <a:uLnTx/>
              <a:uFillTx/>
              <a:latin typeface="Arial" panose="020B0604020202020204"/>
              <a:ea typeface="+mn-ea"/>
              <a:cs typeface="+mn-cs"/>
            </a:endParaRPr>
          </a:p>
        </p:txBody>
      </p:sp>
      <p:pic>
        <p:nvPicPr>
          <p:cNvPr id="7" name="Picture 6" descr="Shape&#10;&#10;Description automatically generated with low confidence">
            <a:extLst>
              <a:ext uri="{FF2B5EF4-FFF2-40B4-BE49-F238E27FC236}">
                <a16:creationId xmlns:a16="http://schemas.microsoft.com/office/drawing/2014/main" id="{05BF7A62-6756-FFB2-1C8A-85BA1E2D8AEB}"/>
              </a:ext>
            </a:extLst>
          </p:cNvPr>
          <p:cNvPicPr>
            <a:picLocks noChangeAspect="1"/>
          </p:cNvPicPr>
          <p:nvPr/>
        </p:nvPicPr>
        <p:blipFill>
          <a:blip r:embed="rId3" cstate="screen">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2763900" y="2024731"/>
            <a:ext cx="654192" cy="654192"/>
          </a:xfrm>
          <a:prstGeom prst="rect">
            <a:avLst/>
          </a:prstGeom>
        </p:spPr>
      </p:pic>
      <p:pic>
        <p:nvPicPr>
          <p:cNvPr id="9" name="Picture 8" descr="Shape&#10;&#10;Description automatically generated with low confidence">
            <a:extLst>
              <a:ext uri="{FF2B5EF4-FFF2-40B4-BE49-F238E27FC236}">
                <a16:creationId xmlns:a16="http://schemas.microsoft.com/office/drawing/2014/main" id="{C8B0BD54-AE48-3D20-1714-50868C22AD99}"/>
              </a:ext>
            </a:extLst>
          </p:cNvPr>
          <p:cNvPicPr>
            <a:picLocks noChangeAspect="1"/>
          </p:cNvPicPr>
          <p:nvPr/>
        </p:nvPicPr>
        <p:blipFill>
          <a:blip r:embed="rId4" cstate="screen">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8538699" y="2033568"/>
            <a:ext cx="653064" cy="653064"/>
          </a:xfrm>
          <a:prstGeom prst="rect">
            <a:avLst/>
          </a:prstGeom>
        </p:spPr>
      </p:pic>
      <p:cxnSp>
        <p:nvCxnSpPr>
          <p:cNvPr id="10" name="Straight Connector 9">
            <a:extLst>
              <a:ext uri="{FF2B5EF4-FFF2-40B4-BE49-F238E27FC236}">
                <a16:creationId xmlns:a16="http://schemas.microsoft.com/office/drawing/2014/main" id="{95D07654-C281-C61C-43F9-1E26B7C0F9DC}"/>
              </a:ext>
            </a:extLst>
          </p:cNvPr>
          <p:cNvCxnSpPr>
            <a:cxnSpLocks/>
          </p:cNvCxnSpPr>
          <p:nvPr/>
        </p:nvCxnSpPr>
        <p:spPr>
          <a:xfrm>
            <a:off x="6054073" y="2596896"/>
            <a:ext cx="0" cy="3697887"/>
          </a:xfrm>
          <a:prstGeom prst="line">
            <a:avLst/>
          </a:prstGeom>
          <a:ln w="34925">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30930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6ACCCEA-D89F-927C-B4BB-634D1F3C9551}"/>
              </a:ext>
            </a:extLst>
          </p:cNvPr>
          <p:cNvSpPr>
            <a:spLocks noGrp="1"/>
          </p:cNvSpPr>
          <p:nvPr>
            <p:ph type="body" sz="quarter" idx="10"/>
          </p:nvPr>
        </p:nvSpPr>
        <p:spPr>
          <a:xfrm>
            <a:off x="1024750" y="2603448"/>
            <a:ext cx="5204103" cy="3263210"/>
          </a:xfrm>
        </p:spPr>
        <p:txBody>
          <a:bodyPr lIns="0" tIns="0" rIns="0" bIns="0" anchor="t"/>
          <a:lstStyle/>
          <a:p>
            <a:pPr>
              <a:defRPr/>
            </a:pPr>
            <a:r>
              <a:rPr lang="en-US" sz="3300" b="1">
                <a:latin typeface="Arial"/>
                <a:ea typeface="Helvetica Neue" panose="02000503000000020004" pitchFamily="2" charset="0"/>
                <a:cs typeface="Arial"/>
              </a:rPr>
              <a:t>IFRS S2:</a:t>
            </a:r>
            <a:r>
              <a:rPr lang="en-US" sz="3300">
                <a:latin typeface="Arial"/>
                <a:ea typeface="Helvetica Neue" panose="02000503000000020004" pitchFamily="2" charset="0"/>
                <a:cs typeface="Arial"/>
              </a:rPr>
              <a:t> </a:t>
            </a:r>
            <a:br>
              <a:rPr lang="en-US" sz="3300">
                <a:latin typeface="Arial"/>
                <a:ea typeface="Helvetica Neue" panose="02000503000000020004" pitchFamily="2" charset="0"/>
                <a:cs typeface="Arial"/>
              </a:rPr>
            </a:br>
            <a:r>
              <a:rPr lang="en-US" sz="3300">
                <a:latin typeface="Arial"/>
                <a:ea typeface="Helvetica Neue" panose="02000503000000020004" pitchFamily="2" charset="0"/>
                <a:cs typeface="Arial"/>
              </a:rPr>
              <a:t>Climate-related Disclosures</a:t>
            </a:r>
            <a:endParaRPr lang="en-US">
              <a:ea typeface="Helvetica Neue" panose="02000503000000020004" pitchFamily="2" charset="0"/>
            </a:endParaRPr>
          </a:p>
          <a:p>
            <a:endParaRPr lang="en-US">
              <a:ea typeface="Helvetica Neue" panose="02000503000000020004" pitchFamily="2" charset="0"/>
            </a:endParaRPr>
          </a:p>
          <a:p>
            <a:endParaRPr lang="en-US"/>
          </a:p>
        </p:txBody>
      </p:sp>
    </p:spTree>
    <p:extLst>
      <p:ext uri="{BB962C8B-B14F-4D97-AF65-F5344CB8AC3E}">
        <p14:creationId xmlns:p14="http://schemas.microsoft.com/office/powerpoint/2010/main" val="606281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3">
            <a:extLst>
              <a:ext uri="{FF2B5EF4-FFF2-40B4-BE49-F238E27FC236}">
                <a16:creationId xmlns:a16="http://schemas.microsoft.com/office/drawing/2014/main" id="{35B4373A-5A68-E581-F960-54482B256887}"/>
              </a:ext>
            </a:extLst>
          </p:cNvPr>
          <p:cNvSpPr>
            <a:spLocks noGrp="1"/>
          </p:cNvSpPr>
          <p:nvPr>
            <p:ph type="body" sz="quarter" idx="10"/>
          </p:nvPr>
        </p:nvSpPr>
        <p:spPr>
          <a:xfrm>
            <a:off x="1019173" y="1351313"/>
            <a:ext cx="10868027" cy="654191"/>
          </a:xfrm>
        </p:spPr>
        <p:txBody>
          <a:bodyPr lIns="0" tIns="0" rIns="0" bIns="0" anchor="t"/>
          <a:lstStyle/>
          <a:p>
            <a:r>
              <a:rPr lang="en-US" sz="3300" dirty="0">
                <a:solidFill>
                  <a:srgbClr val="5D5B5C"/>
                </a:solidFill>
                <a:latin typeface="Arial"/>
                <a:ea typeface="Helvetica Neue" panose="02000503000000020004" pitchFamily="2" charset="0"/>
                <a:cs typeface="Arial"/>
              </a:rPr>
              <a:t>IFRS S2: Climate-related Disclosures </a:t>
            </a:r>
            <a:endParaRPr lang="en-US" dirty="0">
              <a:solidFill>
                <a:srgbClr val="5D5B5C"/>
              </a:solidFill>
              <a:ea typeface="Helvetica Neue" panose="02000503000000020004" pitchFamily="2" charset="0"/>
            </a:endParaRPr>
          </a:p>
          <a:p>
            <a:endParaRPr lang="en-US" dirty="0">
              <a:solidFill>
                <a:srgbClr val="5D5B5C"/>
              </a:solidFill>
            </a:endParaRPr>
          </a:p>
        </p:txBody>
      </p:sp>
      <p:sp>
        <p:nvSpPr>
          <p:cNvPr id="7" name="Content Placeholder 2">
            <a:extLst>
              <a:ext uri="{FF2B5EF4-FFF2-40B4-BE49-F238E27FC236}">
                <a16:creationId xmlns:a16="http://schemas.microsoft.com/office/drawing/2014/main" id="{4DB2E3E4-9D08-5BC0-5470-76589A47770E}"/>
              </a:ext>
            </a:extLst>
          </p:cNvPr>
          <p:cNvSpPr txBox="1">
            <a:spLocks/>
          </p:cNvSpPr>
          <p:nvPr/>
        </p:nvSpPr>
        <p:spPr>
          <a:xfrm>
            <a:off x="4672396" y="2700509"/>
            <a:ext cx="6260647" cy="3779359"/>
          </a:xfrm>
          <a:prstGeom prst="rect">
            <a:avLst/>
          </a:prstGeom>
        </p:spPr>
        <p:txBody>
          <a:bodyPr lIns="91440" tIns="45720" rIns="91440" bIns="45720" anchor="t"/>
          <a:lstStyle>
            <a:lvl1pPr marL="0" indent="0" algn="l" defTabSz="914400" rtl="0" eaLnBrk="1" latinLnBrk="0" hangingPunct="1">
              <a:lnSpc>
                <a:spcPct val="100000"/>
              </a:lnSpc>
              <a:spcBef>
                <a:spcPts val="1000"/>
              </a:spcBef>
              <a:buFont typeface="Arial" panose="020B0604020202020204" pitchFamily="34" charset="0"/>
              <a:buNone/>
              <a:defRPr sz="3330" kern="120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Clr>
                <a:srgbClr val="1A99D2"/>
              </a:buClr>
              <a:buFont typeface="Arial" panose="020B0604020202020204" pitchFamily="34" charset="0"/>
              <a:buChar char="•"/>
              <a:defRPr/>
            </a:pPr>
            <a:r>
              <a:rPr lang="en-GB" sz="1800">
                <a:solidFill>
                  <a:schemeClr val="tx1"/>
                </a:solidFill>
                <a:latin typeface="Arial"/>
                <a:cs typeface="Arial"/>
              </a:rPr>
              <a:t>Incorporates</a:t>
            </a:r>
            <a:r>
              <a:rPr kumimoji="0" lang="en-GB" sz="1800" i="0" u="none" strike="noStrike" kern="1200" cap="none" spc="0" normalizeH="0" baseline="0" noProof="0">
                <a:ln>
                  <a:noFill/>
                </a:ln>
                <a:solidFill>
                  <a:schemeClr val="tx1"/>
                </a:solidFill>
                <a:effectLst/>
                <a:uLnTx/>
                <a:uFillTx/>
                <a:latin typeface="Arial"/>
                <a:ea typeface="+mn-ea"/>
                <a:cs typeface="Arial"/>
              </a:rPr>
              <a:t> the </a:t>
            </a:r>
            <a:r>
              <a:rPr kumimoji="0" lang="en-GB" sz="1800" b="1" i="0" u="none" strike="noStrike" kern="1200" cap="none" spc="0" normalizeH="0" baseline="0" noProof="0">
                <a:ln>
                  <a:noFill/>
                </a:ln>
                <a:solidFill>
                  <a:schemeClr val="tx1"/>
                </a:solidFill>
                <a:effectLst/>
                <a:uLnTx/>
                <a:uFillTx/>
                <a:latin typeface="Arial"/>
                <a:ea typeface="+mn-ea"/>
                <a:cs typeface="Arial"/>
              </a:rPr>
              <a:t>TCFD </a:t>
            </a:r>
            <a:r>
              <a:rPr lang="en-GB" sz="1800" b="1">
                <a:solidFill>
                  <a:schemeClr val="tx1"/>
                </a:solidFill>
                <a:latin typeface="Arial"/>
                <a:cs typeface="Arial"/>
              </a:rPr>
              <a:t>recommendations</a:t>
            </a:r>
          </a:p>
          <a:p>
            <a:pPr marL="285750" marR="0" lvl="0" indent="-285750" algn="l" defTabSz="914400" rtl="0" eaLnBrk="1" fontAlgn="auto" latinLnBrk="0" hangingPunct="1">
              <a:lnSpc>
                <a:spcPct val="100000"/>
              </a:lnSpc>
              <a:spcBef>
                <a:spcPts val="1000"/>
              </a:spcBef>
              <a:spcAft>
                <a:spcPts val="0"/>
              </a:spcAft>
              <a:buClr>
                <a:srgbClr val="1A99D2"/>
              </a:buClr>
              <a:buSzTx/>
              <a:buFont typeface="Arial" panose="020B0604020202020204" pitchFamily="34" charset="0"/>
              <a:buChar char="•"/>
              <a:tabLst/>
              <a:defRPr/>
            </a:pPr>
            <a:r>
              <a:rPr lang="en-GB" sz="1800">
                <a:solidFill>
                  <a:schemeClr val="tx1"/>
                </a:solidFill>
                <a:latin typeface="Arial"/>
                <a:cs typeface="Arial"/>
              </a:rPr>
              <a:t>To meet investor information needs, IFRS S2:</a:t>
            </a:r>
          </a:p>
          <a:p>
            <a:pPr marL="742950" lvl="1" indent="-285750">
              <a:spcBef>
                <a:spcPts val="1000"/>
              </a:spcBef>
              <a:buClr>
                <a:srgbClr val="1A99D2"/>
              </a:buClr>
              <a:buFont typeface="Arial" panose="020B0604020202020204" pitchFamily="34" charset="0"/>
              <a:buChar char="•"/>
              <a:defRPr/>
            </a:pPr>
            <a:r>
              <a:rPr lang="en-GB" sz="1800">
                <a:solidFill>
                  <a:schemeClr val="tx1"/>
                </a:solidFill>
                <a:latin typeface="Arial"/>
                <a:cs typeface="Arial"/>
              </a:rPr>
              <a:t>is used in accordance with </a:t>
            </a:r>
            <a:r>
              <a:rPr lang="en-GB" sz="1800" b="1">
                <a:solidFill>
                  <a:schemeClr val="tx1"/>
                </a:solidFill>
                <a:latin typeface="Arial"/>
                <a:cs typeface="Arial"/>
              </a:rPr>
              <a:t>IFRS S1 </a:t>
            </a:r>
          </a:p>
          <a:p>
            <a:pPr marL="742950" lvl="1" indent="-285750">
              <a:spcBef>
                <a:spcPts val="1000"/>
              </a:spcBef>
              <a:buClr>
                <a:srgbClr val="1A99D2"/>
              </a:buClr>
              <a:buFont typeface="Arial" panose="020B0604020202020204" pitchFamily="34" charset="0"/>
              <a:buChar char="•"/>
              <a:defRPr/>
            </a:pPr>
            <a:r>
              <a:rPr kumimoji="0" lang="en-GB" sz="1800" i="0" u="none" strike="noStrike" kern="1200" cap="none" spc="0" normalizeH="0" baseline="0" noProof="0">
                <a:ln>
                  <a:noFill/>
                </a:ln>
                <a:solidFill>
                  <a:schemeClr val="tx1"/>
                </a:solidFill>
                <a:effectLst/>
                <a:uLnTx/>
                <a:uFillTx/>
                <a:latin typeface="Arial"/>
                <a:ea typeface="+mn-ea"/>
                <a:cs typeface="Arial"/>
              </a:rPr>
              <a:t>requires disclosure of </a:t>
            </a:r>
            <a:r>
              <a:rPr kumimoji="0" lang="en-GB" sz="1800" b="1" i="0" u="none" strike="noStrike" kern="1200" cap="none" spc="0" normalizeH="0" baseline="0" noProof="0">
                <a:ln>
                  <a:noFill/>
                </a:ln>
                <a:solidFill>
                  <a:schemeClr val="tx1"/>
                </a:solidFill>
                <a:effectLst/>
                <a:uLnTx/>
                <a:uFillTx/>
                <a:latin typeface="Arial"/>
                <a:ea typeface="+mn-ea"/>
                <a:cs typeface="Arial"/>
              </a:rPr>
              <a:t>material information about </a:t>
            </a:r>
            <a:r>
              <a:rPr lang="en-GB" sz="1800" b="1">
                <a:solidFill>
                  <a:schemeClr val="tx1"/>
                </a:solidFill>
                <a:latin typeface="Arial"/>
                <a:cs typeface="Arial"/>
              </a:rPr>
              <a:t>climate-related risks and opportunities</a:t>
            </a:r>
            <a:r>
              <a:rPr lang="en-GB" sz="1800">
                <a:solidFill>
                  <a:schemeClr val="tx1"/>
                </a:solidFill>
                <a:latin typeface="Arial"/>
                <a:cs typeface="Arial"/>
              </a:rPr>
              <a:t>, including physical and transition risks</a:t>
            </a:r>
          </a:p>
          <a:p>
            <a:pPr marL="742950" lvl="1" indent="-285750">
              <a:spcBef>
                <a:spcPts val="1000"/>
              </a:spcBef>
              <a:buClr>
                <a:srgbClr val="1A99D2"/>
              </a:buClr>
              <a:buFont typeface="Arial" panose="020B0604020202020204" pitchFamily="34" charset="0"/>
              <a:buChar char="•"/>
              <a:defRPr/>
            </a:pPr>
            <a:r>
              <a:rPr lang="en-GB" sz="1800">
                <a:solidFill>
                  <a:schemeClr val="tx1"/>
                </a:solidFill>
                <a:latin typeface="Arial"/>
                <a:cs typeface="Arial"/>
              </a:rPr>
              <a:t>requires</a:t>
            </a:r>
            <a:r>
              <a:rPr lang="en-GB" sz="1800" b="1">
                <a:solidFill>
                  <a:schemeClr val="tx1"/>
                </a:solidFill>
                <a:latin typeface="Arial"/>
                <a:cs typeface="Arial"/>
              </a:rPr>
              <a:t> industry-specific disclosures</a:t>
            </a:r>
            <a:r>
              <a:rPr lang="en-GB" sz="1800">
                <a:solidFill>
                  <a:schemeClr val="tx1"/>
                </a:solidFill>
                <a:latin typeface="Arial"/>
                <a:cs typeface="Arial"/>
              </a:rPr>
              <a:t>, which are supported by accompanying guidance built on SASB Standards </a:t>
            </a:r>
          </a:p>
        </p:txBody>
      </p:sp>
      <p:sp>
        <p:nvSpPr>
          <p:cNvPr id="8" name="Rectangle 7">
            <a:extLst>
              <a:ext uri="{FF2B5EF4-FFF2-40B4-BE49-F238E27FC236}">
                <a16:creationId xmlns:a16="http://schemas.microsoft.com/office/drawing/2014/main" id="{AB7FBADC-76D7-0165-780E-D4E2723F23CD}"/>
              </a:ext>
            </a:extLst>
          </p:cNvPr>
          <p:cNvSpPr/>
          <p:nvPr/>
        </p:nvSpPr>
        <p:spPr bwMode="auto">
          <a:xfrm>
            <a:off x="3983182" y="2203160"/>
            <a:ext cx="7224566" cy="1009718"/>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F6061"/>
              </a:solidFill>
              <a:effectLst/>
              <a:uLnTx/>
              <a:uFillTx/>
              <a:latin typeface="Arial"/>
              <a:ea typeface="+mn-ea"/>
              <a:cs typeface="Arial"/>
            </a:endParaRPr>
          </a:p>
        </p:txBody>
      </p:sp>
      <p:sp>
        <p:nvSpPr>
          <p:cNvPr id="13" name="Footer Placeholder 14">
            <a:extLst>
              <a:ext uri="{FF2B5EF4-FFF2-40B4-BE49-F238E27FC236}">
                <a16:creationId xmlns:a16="http://schemas.microsoft.com/office/drawing/2014/main" id="{BB608A85-54AC-2F4A-68D8-3D2C05F178EE}"/>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tx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790123A-71E8-BF43-B702-A9002E60F899}" type="slidenum">
              <a:rPr kumimoji="0" lang="en-US" sz="1200" b="0" i="0" u="none" strike="noStrike" kern="1200" cap="none" spc="0" normalizeH="0" baseline="0" noProof="0" smtClean="0">
                <a:ln>
                  <a:noFill/>
                </a:ln>
                <a:solidFill>
                  <a:srgbClr val="5F6061"/>
                </a:solidFill>
                <a:effectLst/>
                <a:uLnTx/>
                <a:uFillTx/>
                <a:latin typeface="Arial" panose="020B060402020202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srgbClr val="5F6061"/>
              </a:solidFill>
              <a:effectLst/>
              <a:uLnTx/>
              <a:uFillTx/>
              <a:latin typeface="Arial" panose="020B0604020202020204"/>
              <a:ea typeface="+mn-ea"/>
              <a:cs typeface="Arial" panose="020B0604020202020204" pitchFamily="34" charset="0"/>
            </a:endParaRPr>
          </a:p>
        </p:txBody>
      </p:sp>
      <p:pic>
        <p:nvPicPr>
          <p:cNvPr id="3" name="Picture 2" descr="A picture containing text, screenshot, font, diagram&#10;&#10;Description automatically generated">
            <a:extLst>
              <a:ext uri="{FF2B5EF4-FFF2-40B4-BE49-F238E27FC236}">
                <a16:creationId xmlns:a16="http://schemas.microsoft.com/office/drawing/2014/main" id="{1F853FAB-2080-05FC-4287-D8441404F77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9173" y="2203160"/>
            <a:ext cx="3032980" cy="4289080"/>
          </a:xfrm>
          <a:prstGeom prst="rect">
            <a:avLst/>
          </a:prstGeom>
          <a:ln>
            <a:solidFill>
              <a:schemeClr val="tx1">
                <a:lumMod val="40000"/>
                <a:lumOff val="60000"/>
              </a:schemeClr>
            </a:solid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2903357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6864188-71D6-F954-3D15-F58E8A7F47BC}"/>
              </a:ext>
            </a:extLst>
          </p:cNvPr>
          <p:cNvSpPr>
            <a:spLocks noGrp="1"/>
          </p:cNvSpPr>
          <p:nvPr>
            <p:ph type="body" sz="quarter" idx="4294967295"/>
          </p:nvPr>
        </p:nvSpPr>
        <p:spPr>
          <a:xfrm>
            <a:off x="1019173" y="1351313"/>
            <a:ext cx="9486902" cy="608720"/>
          </a:xfrm>
          <a:prstGeom prst="rect">
            <a:avLst/>
          </a:prstGeom>
        </p:spPr>
        <p:txBody>
          <a:bodyPr/>
          <a:lstStyle/>
          <a:p>
            <a:r>
              <a:rPr lang="en-US" sz="2800"/>
              <a:t>Material climate-related information enables investors to:</a:t>
            </a:r>
          </a:p>
        </p:txBody>
      </p:sp>
      <p:sp>
        <p:nvSpPr>
          <p:cNvPr id="5" name="Footer Placeholder 4">
            <a:extLst>
              <a:ext uri="{FF2B5EF4-FFF2-40B4-BE49-F238E27FC236}">
                <a16:creationId xmlns:a16="http://schemas.microsoft.com/office/drawing/2014/main" id="{D2A44FDF-18EE-E93B-01A3-55D928703CC7}"/>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790123A-71E8-BF43-B702-A9002E60F899}" type="slidenum">
              <a:rPr kumimoji="0" lang="en-US" sz="1200" b="0" i="0" u="none" strike="noStrike" kern="1200" cap="none" spc="0" normalizeH="0" baseline="0" noProof="0" dirty="0" smtClean="0">
                <a:ln>
                  <a:noFill/>
                </a:ln>
                <a:solidFill>
                  <a:srgbClr val="5F6061"/>
                </a:solidFill>
                <a:effectLst/>
                <a:uLnTx/>
                <a:uFillTx/>
                <a:latin typeface="Arial" panose="020B060402020202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srgbClr val="5F6061"/>
              </a:solidFill>
              <a:effectLst/>
              <a:uLnTx/>
              <a:uFillTx/>
              <a:latin typeface="Arial" panose="020B0604020202020204"/>
              <a:ea typeface="+mn-ea"/>
              <a:cs typeface="Arial" panose="020B0604020202020204" pitchFamily="34" charset="0"/>
            </a:endParaRPr>
          </a:p>
        </p:txBody>
      </p:sp>
      <p:sp>
        <p:nvSpPr>
          <p:cNvPr id="2" name="Rectangle 1">
            <a:extLst>
              <a:ext uri="{FF2B5EF4-FFF2-40B4-BE49-F238E27FC236}">
                <a16:creationId xmlns:a16="http://schemas.microsoft.com/office/drawing/2014/main" id="{01E5C87F-7977-299B-4662-C01F352AADDF}"/>
              </a:ext>
            </a:extLst>
          </p:cNvPr>
          <p:cNvSpPr/>
          <p:nvPr/>
        </p:nvSpPr>
        <p:spPr>
          <a:xfrm>
            <a:off x="1019173" y="2389284"/>
            <a:ext cx="5158134" cy="1774925"/>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6" name="Rectangle 5">
            <a:extLst>
              <a:ext uri="{FF2B5EF4-FFF2-40B4-BE49-F238E27FC236}">
                <a16:creationId xmlns:a16="http://schemas.microsoft.com/office/drawing/2014/main" id="{1B9A7740-7560-A065-8513-44292A1B1E77}"/>
              </a:ext>
            </a:extLst>
          </p:cNvPr>
          <p:cNvSpPr/>
          <p:nvPr/>
        </p:nvSpPr>
        <p:spPr>
          <a:xfrm>
            <a:off x="6329014" y="2389284"/>
            <a:ext cx="5158134" cy="1774925"/>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 name="Rectangle 6">
            <a:extLst>
              <a:ext uri="{FF2B5EF4-FFF2-40B4-BE49-F238E27FC236}">
                <a16:creationId xmlns:a16="http://schemas.microsoft.com/office/drawing/2014/main" id="{CDF5A29C-76D5-3726-778C-92A90960DF89}"/>
              </a:ext>
            </a:extLst>
          </p:cNvPr>
          <p:cNvSpPr/>
          <p:nvPr/>
        </p:nvSpPr>
        <p:spPr>
          <a:xfrm>
            <a:off x="6329014" y="4328842"/>
            <a:ext cx="5158134" cy="1774925"/>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2" name="Rectangle 11">
            <a:extLst>
              <a:ext uri="{FF2B5EF4-FFF2-40B4-BE49-F238E27FC236}">
                <a16:creationId xmlns:a16="http://schemas.microsoft.com/office/drawing/2014/main" id="{58EA6F34-43B9-6FBD-09D5-3FBCA632536E}"/>
              </a:ext>
            </a:extLst>
          </p:cNvPr>
          <p:cNvSpPr/>
          <p:nvPr/>
        </p:nvSpPr>
        <p:spPr>
          <a:xfrm>
            <a:off x="1019173" y="4328842"/>
            <a:ext cx="5158134" cy="1774925"/>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8" name="Picture 7">
            <a:extLst>
              <a:ext uri="{FF2B5EF4-FFF2-40B4-BE49-F238E27FC236}">
                <a16:creationId xmlns:a16="http://schemas.microsoft.com/office/drawing/2014/main" id="{A5D9EBC6-F838-1DDA-C056-5D4AA5279F05}"/>
              </a:ext>
            </a:extLst>
          </p:cNvPr>
          <p:cNvPicPr>
            <a:picLocks noChangeAspect="1"/>
          </p:cNvPicPr>
          <p:nvPr/>
        </p:nvPicPr>
        <p:blipFill>
          <a:blip r:embed="rId3">
            <a:duotone>
              <a:schemeClr val="accent3">
                <a:shade val="45000"/>
                <a:satMod val="135000"/>
              </a:schemeClr>
              <a:prstClr val="white"/>
            </a:duotone>
          </a:blip>
          <a:stretch>
            <a:fillRect/>
          </a:stretch>
        </p:blipFill>
        <p:spPr>
          <a:xfrm>
            <a:off x="1275029" y="2886136"/>
            <a:ext cx="781217" cy="781217"/>
          </a:xfrm>
          <a:prstGeom prst="rect">
            <a:avLst/>
          </a:prstGeom>
        </p:spPr>
      </p:pic>
      <p:pic>
        <p:nvPicPr>
          <p:cNvPr id="9" name="Picture 8">
            <a:extLst>
              <a:ext uri="{FF2B5EF4-FFF2-40B4-BE49-F238E27FC236}">
                <a16:creationId xmlns:a16="http://schemas.microsoft.com/office/drawing/2014/main" id="{B098DF4B-7AC1-0EF7-1793-40B3C9F58609}"/>
              </a:ext>
            </a:extLst>
          </p:cNvPr>
          <p:cNvPicPr>
            <a:picLocks noChangeAspect="1"/>
          </p:cNvPicPr>
          <p:nvPr/>
        </p:nvPicPr>
        <p:blipFill>
          <a:blip r:embed="rId4">
            <a:duotone>
              <a:schemeClr val="accent3">
                <a:shade val="45000"/>
                <a:satMod val="135000"/>
              </a:schemeClr>
              <a:prstClr val="white"/>
            </a:duotone>
          </a:blip>
          <a:stretch>
            <a:fillRect/>
          </a:stretch>
        </p:blipFill>
        <p:spPr>
          <a:xfrm>
            <a:off x="1275029" y="4825693"/>
            <a:ext cx="781217" cy="781217"/>
          </a:xfrm>
          <a:prstGeom prst="rect">
            <a:avLst/>
          </a:prstGeom>
        </p:spPr>
      </p:pic>
      <p:pic>
        <p:nvPicPr>
          <p:cNvPr id="10" name="Picture 9">
            <a:extLst>
              <a:ext uri="{FF2B5EF4-FFF2-40B4-BE49-F238E27FC236}">
                <a16:creationId xmlns:a16="http://schemas.microsoft.com/office/drawing/2014/main" id="{D20A6391-4111-0299-D8BB-3C9E9E0960F8}"/>
              </a:ext>
            </a:extLst>
          </p:cNvPr>
          <p:cNvPicPr>
            <a:picLocks noChangeAspect="1"/>
          </p:cNvPicPr>
          <p:nvPr/>
        </p:nvPicPr>
        <p:blipFill>
          <a:blip r:embed="rId5">
            <a:duotone>
              <a:schemeClr val="accent3">
                <a:shade val="45000"/>
                <a:satMod val="135000"/>
              </a:schemeClr>
              <a:prstClr val="white"/>
            </a:duotone>
          </a:blip>
          <a:stretch>
            <a:fillRect/>
          </a:stretch>
        </p:blipFill>
        <p:spPr>
          <a:xfrm>
            <a:off x="6551794" y="2886134"/>
            <a:ext cx="781217" cy="781217"/>
          </a:xfrm>
          <a:prstGeom prst="rect">
            <a:avLst/>
          </a:prstGeom>
        </p:spPr>
      </p:pic>
      <p:pic>
        <p:nvPicPr>
          <p:cNvPr id="11" name="Picture 10">
            <a:extLst>
              <a:ext uri="{FF2B5EF4-FFF2-40B4-BE49-F238E27FC236}">
                <a16:creationId xmlns:a16="http://schemas.microsoft.com/office/drawing/2014/main" id="{4556E235-1A2D-8072-6FF9-BF1C1511F911}"/>
              </a:ext>
            </a:extLst>
          </p:cNvPr>
          <p:cNvPicPr>
            <a:picLocks noChangeAspect="1"/>
          </p:cNvPicPr>
          <p:nvPr/>
        </p:nvPicPr>
        <p:blipFill>
          <a:blip r:embed="rId6">
            <a:duotone>
              <a:schemeClr val="accent3">
                <a:shade val="45000"/>
                <a:satMod val="135000"/>
              </a:schemeClr>
              <a:prstClr val="white"/>
            </a:duotone>
          </a:blip>
          <a:stretch>
            <a:fillRect/>
          </a:stretch>
        </p:blipFill>
        <p:spPr>
          <a:xfrm>
            <a:off x="6551795" y="4825693"/>
            <a:ext cx="781217" cy="781217"/>
          </a:xfrm>
          <a:prstGeom prst="rect">
            <a:avLst/>
          </a:prstGeom>
        </p:spPr>
      </p:pic>
      <p:sp>
        <p:nvSpPr>
          <p:cNvPr id="15" name="TextBox 14">
            <a:extLst>
              <a:ext uri="{FF2B5EF4-FFF2-40B4-BE49-F238E27FC236}">
                <a16:creationId xmlns:a16="http://schemas.microsoft.com/office/drawing/2014/main" id="{4A1CE329-44F9-6E58-CA2E-F04875E7FB53}"/>
              </a:ext>
            </a:extLst>
          </p:cNvPr>
          <p:cNvSpPr txBox="1"/>
          <p:nvPr/>
        </p:nvSpPr>
        <p:spPr>
          <a:xfrm>
            <a:off x="2280704" y="2731981"/>
            <a:ext cx="3580297" cy="1089529"/>
          </a:xfrm>
          <a:prstGeom prst="rect">
            <a:avLst/>
          </a:prstGeom>
          <a:noFill/>
        </p:spPr>
        <p:txBody>
          <a:bodyPr wrap="square">
            <a:spAutoFit/>
          </a:bodyPr>
          <a:lstStyle/>
          <a:p>
            <a:pPr marL="0" marR="0" lvl="0" indent="0" algn="l" defTabSz="914400" rtl="0" eaLnBrk="1" fontAlgn="auto" latinLnBrk="0" hangingPunct="1">
              <a:lnSpc>
                <a:spcPct val="90000"/>
              </a:lnSpc>
              <a:spcBef>
                <a:spcPts val="0"/>
              </a:spcBef>
              <a:spcAft>
                <a:spcPts val="0"/>
              </a:spcAft>
              <a:buClr>
                <a:srgbClr val="1A99D2"/>
              </a:buClr>
              <a:buSzTx/>
              <a:buFontTx/>
              <a:buNone/>
              <a:tabLst/>
              <a:defRPr/>
            </a:pPr>
            <a:r>
              <a:rPr kumimoji="0" lang="en-US" sz="1800" b="0" i="0" u="none" strike="noStrike" kern="1200" cap="none" spc="0" normalizeH="0" baseline="0" noProof="0">
                <a:ln>
                  <a:noFill/>
                </a:ln>
                <a:solidFill>
                  <a:srgbClr val="5F6061"/>
                </a:solidFill>
                <a:effectLst/>
                <a:uLnTx/>
                <a:uFillTx/>
                <a:latin typeface="Arial" panose="020B0604020202020204"/>
                <a:ea typeface="+mn-ea"/>
                <a:cs typeface="Arial" panose="020B0604020202020204" pitchFamily="34" charset="0"/>
              </a:rPr>
              <a:t>Determine the effects of climate-related risks and opportunities on the company’s performance and prospects</a:t>
            </a:r>
          </a:p>
        </p:txBody>
      </p:sp>
      <p:sp>
        <p:nvSpPr>
          <p:cNvPr id="17" name="TextBox 16">
            <a:extLst>
              <a:ext uri="{FF2B5EF4-FFF2-40B4-BE49-F238E27FC236}">
                <a16:creationId xmlns:a16="http://schemas.microsoft.com/office/drawing/2014/main" id="{C16D7FDD-F094-5B27-CEAE-DAB2B5BC4DA9}"/>
              </a:ext>
            </a:extLst>
          </p:cNvPr>
          <p:cNvSpPr txBox="1"/>
          <p:nvPr/>
        </p:nvSpPr>
        <p:spPr>
          <a:xfrm>
            <a:off x="7559148" y="2607329"/>
            <a:ext cx="3805764" cy="1338828"/>
          </a:xfrm>
          <a:prstGeom prst="rect">
            <a:avLst/>
          </a:prstGeom>
          <a:noFill/>
        </p:spPr>
        <p:txBody>
          <a:bodyPr wrap="square">
            <a:spAutoFit/>
          </a:bodyPr>
          <a:lstStyle/>
          <a:p>
            <a:pPr marL="0" marR="0" lvl="0" indent="0" algn="l" defTabSz="914400" rtl="0" eaLnBrk="1" fontAlgn="auto" latinLnBrk="0" hangingPunct="1">
              <a:lnSpc>
                <a:spcPct val="90000"/>
              </a:lnSpc>
              <a:spcBef>
                <a:spcPts val="0"/>
              </a:spcBef>
              <a:spcAft>
                <a:spcPts val="0"/>
              </a:spcAft>
              <a:buClr>
                <a:srgbClr val="1A99D2"/>
              </a:buClr>
              <a:buSzTx/>
              <a:buFontTx/>
              <a:buNone/>
              <a:tabLst/>
              <a:defRPr/>
            </a:pPr>
            <a:r>
              <a:rPr kumimoji="0" lang="en-US" sz="1800" b="0" i="0" u="none" strike="noStrike" kern="1200" cap="none" spc="0" normalizeH="0" baseline="0" noProof="0">
                <a:ln>
                  <a:noFill/>
                </a:ln>
                <a:solidFill>
                  <a:srgbClr val="5F6061"/>
                </a:solidFill>
                <a:effectLst/>
                <a:uLnTx/>
                <a:uFillTx/>
                <a:latin typeface="Arial" panose="020B0604020202020204"/>
                <a:ea typeface="+mn-ea"/>
                <a:cs typeface="Arial" panose="020B0604020202020204" pitchFamily="34" charset="0"/>
              </a:rPr>
              <a:t>Understand the company’s response to, and strategy for, managing its climate-related risks and opportunities, </a:t>
            </a:r>
            <a:r>
              <a:rPr kumimoji="0" lang="en-US" sz="1800" b="0" i="0" u="none" strike="noStrike" kern="1200" cap="none" spc="0" normalizeH="0" baseline="0" noProof="0">
                <a:ln>
                  <a:noFill/>
                </a:ln>
                <a:solidFill>
                  <a:srgbClr val="5F6061"/>
                </a:solidFill>
                <a:effectLst/>
                <a:uLnTx/>
                <a:uFillTx/>
                <a:latin typeface="Arial" panose="020B0604020202020204"/>
                <a:ea typeface="+mn-ea"/>
                <a:cs typeface="+mn-cs"/>
              </a:rPr>
              <a:t>including</a:t>
            </a:r>
            <a:r>
              <a:rPr kumimoji="0" lang="en-US" sz="1800" b="0" i="0" u="none" strike="noStrike" kern="1200" cap="none" spc="0" normalizeH="0" baseline="0" noProof="0">
                <a:ln>
                  <a:noFill/>
                </a:ln>
                <a:solidFill>
                  <a:srgbClr val="5F6061"/>
                </a:solidFill>
                <a:effectLst/>
                <a:uLnTx/>
                <a:uFillTx/>
                <a:latin typeface="Arial" panose="020B0604020202020204"/>
                <a:ea typeface="+mn-ea"/>
                <a:cs typeface="Arial" panose="020B0604020202020204" pitchFamily="34" charset="0"/>
              </a:rPr>
              <a:t> its climate-related transition planning</a:t>
            </a:r>
          </a:p>
        </p:txBody>
      </p:sp>
      <p:sp>
        <p:nvSpPr>
          <p:cNvPr id="19" name="TextBox 18">
            <a:extLst>
              <a:ext uri="{FF2B5EF4-FFF2-40B4-BE49-F238E27FC236}">
                <a16:creationId xmlns:a16="http://schemas.microsoft.com/office/drawing/2014/main" id="{6D980F70-9E49-6818-F218-A9921087409B}"/>
              </a:ext>
            </a:extLst>
          </p:cNvPr>
          <p:cNvSpPr txBox="1"/>
          <p:nvPr/>
        </p:nvSpPr>
        <p:spPr>
          <a:xfrm>
            <a:off x="2306060" y="4546888"/>
            <a:ext cx="3580297" cy="1338828"/>
          </a:xfrm>
          <a:prstGeom prst="rect">
            <a:avLst/>
          </a:prstGeom>
          <a:noFill/>
        </p:spPr>
        <p:txBody>
          <a:bodyPr wrap="square">
            <a:spAutoFit/>
          </a:bodyPr>
          <a:lstStyle/>
          <a:p>
            <a:pPr marL="0" marR="0" lvl="0" indent="0" algn="l" defTabSz="914400" rtl="0" eaLnBrk="1" fontAlgn="auto" latinLnBrk="0" hangingPunct="1">
              <a:lnSpc>
                <a:spcPct val="90000"/>
              </a:lnSpc>
              <a:spcBef>
                <a:spcPts val="0"/>
              </a:spcBef>
              <a:spcAft>
                <a:spcPts val="0"/>
              </a:spcAft>
              <a:buClr>
                <a:srgbClr val="1A99D2"/>
              </a:buClr>
              <a:buSzTx/>
              <a:buFontTx/>
              <a:buNone/>
              <a:tabLst/>
              <a:defRPr/>
            </a:pPr>
            <a:r>
              <a:rPr kumimoji="0" lang="en-US" sz="1800" b="0" i="0" u="none" strike="noStrike" kern="1200" cap="none" spc="0" normalizeH="0" baseline="0" noProof="0">
                <a:ln>
                  <a:noFill/>
                </a:ln>
                <a:solidFill>
                  <a:srgbClr val="5F6061"/>
                </a:solidFill>
                <a:effectLst/>
                <a:uLnTx/>
                <a:uFillTx/>
                <a:latin typeface="Arial" panose="020B0604020202020204"/>
                <a:ea typeface="+mn-ea"/>
                <a:cs typeface="Arial" panose="020B0604020202020204" pitchFamily="34" charset="0"/>
              </a:rPr>
              <a:t>Evaluate the ability of the company to adapt its planning, business model and operations to climate-related risks and opportunities</a:t>
            </a:r>
          </a:p>
        </p:txBody>
      </p:sp>
      <p:sp>
        <p:nvSpPr>
          <p:cNvPr id="21" name="TextBox 20">
            <a:extLst>
              <a:ext uri="{FF2B5EF4-FFF2-40B4-BE49-F238E27FC236}">
                <a16:creationId xmlns:a16="http://schemas.microsoft.com/office/drawing/2014/main" id="{FA6E4D7F-19D1-0A3B-152D-36DA10089E16}"/>
              </a:ext>
            </a:extLst>
          </p:cNvPr>
          <p:cNvSpPr txBox="1"/>
          <p:nvPr/>
        </p:nvSpPr>
        <p:spPr>
          <a:xfrm>
            <a:off x="7555795" y="4796185"/>
            <a:ext cx="3578140" cy="840230"/>
          </a:xfrm>
          <a:prstGeom prst="rect">
            <a:avLst/>
          </a:prstGeom>
          <a:noFill/>
        </p:spPr>
        <p:txBody>
          <a:bodyPr wrap="square">
            <a:spAutoFit/>
          </a:bodyPr>
          <a:lstStyle/>
          <a:p>
            <a:pPr marL="0" marR="0" lvl="0" indent="0" algn="l" defTabSz="914400" rtl="0" eaLnBrk="1" fontAlgn="auto" latinLnBrk="0" hangingPunct="1">
              <a:lnSpc>
                <a:spcPct val="90000"/>
              </a:lnSpc>
              <a:spcBef>
                <a:spcPts val="0"/>
              </a:spcBef>
              <a:spcAft>
                <a:spcPts val="0"/>
              </a:spcAft>
              <a:buClr>
                <a:srgbClr val="1A99D2"/>
              </a:buClr>
              <a:buSzTx/>
              <a:buFontTx/>
              <a:buNone/>
              <a:tabLst/>
              <a:defRPr/>
            </a:pPr>
            <a:r>
              <a:rPr kumimoji="0" lang="en-US" sz="1800" b="0" i="0" u="none" strike="noStrike" kern="1200" cap="none" spc="0" normalizeH="0" baseline="0" noProof="0">
                <a:ln>
                  <a:noFill/>
                </a:ln>
                <a:solidFill>
                  <a:srgbClr val="5F6061"/>
                </a:solidFill>
                <a:effectLst/>
                <a:uLnTx/>
                <a:uFillTx/>
                <a:latin typeface="Arial" panose="020B0604020202020204"/>
                <a:ea typeface="+mn-ea"/>
                <a:cs typeface="Arial"/>
              </a:rPr>
              <a:t>Understand climate-related risks and opportunities in a company’s value chain</a:t>
            </a:r>
            <a:endParaRPr kumimoji="0" lang="en-US" sz="1800" b="0" i="0" u="none" strike="noStrike" kern="1200" cap="none" spc="0" normalizeH="0" baseline="0" noProof="0">
              <a:ln>
                <a:noFill/>
              </a:ln>
              <a:solidFill>
                <a:srgbClr val="5F6061"/>
              </a:solidFill>
              <a:effectLst/>
              <a:uLnTx/>
              <a:uFillTx/>
              <a:latin typeface="Arial" panose="020B0604020202020204"/>
              <a:ea typeface="+mn-ea"/>
              <a:cs typeface="Arial" panose="020B0604020202020204" pitchFamily="34" charset="0"/>
            </a:endParaRPr>
          </a:p>
        </p:txBody>
      </p:sp>
      <p:sp>
        <p:nvSpPr>
          <p:cNvPr id="4" name="Text Placeholder 3">
            <a:extLst>
              <a:ext uri="{FF2B5EF4-FFF2-40B4-BE49-F238E27FC236}">
                <a16:creationId xmlns:a16="http://schemas.microsoft.com/office/drawing/2014/main" id="{DEC6FFA3-ED78-3A78-C415-A46E767B463A}"/>
              </a:ext>
            </a:extLst>
          </p:cNvPr>
          <p:cNvSpPr>
            <a:spLocks noGrp="1"/>
          </p:cNvSpPr>
          <p:nvPr>
            <p:ph type="body" sz="quarter" idx="10"/>
          </p:nvPr>
        </p:nvSpPr>
        <p:spPr>
          <a:xfrm>
            <a:off x="1019173" y="1351313"/>
            <a:ext cx="10598003" cy="654191"/>
          </a:xfrm>
        </p:spPr>
        <p:txBody>
          <a:bodyPr/>
          <a:lstStyle/>
          <a:p>
            <a:r>
              <a:rPr lang="en-US" dirty="0">
                <a:solidFill>
                  <a:srgbClr val="5D5B5C"/>
                </a:solidFill>
              </a:rPr>
              <a:t>Material climate-related information enables investors to:</a:t>
            </a:r>
          </a:p>
        </p:txBody>
      </p:sp>
    </p:spTree>
    <p:extLst>
      <p:ext uri="{BB962C8B-B14F-4D97-AF65-F5344CB8AC3E}">
        <p14:creationId xmlns:p14="http://schemas.microsoft.com/office/powerpoint/2010/main" val="42295576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DECCA72-0C29-FA1C-5916-9CAC21952D6F}"/>
              </a:ext>
            </a:extLst>
          </p:cNvPr>
          <p:cNvSpPr>
            <a:spLocks noGrp="1"/>
          </p:cNvSpPr>
          <p:nvPr>
            <p:ph type="body" sz="quarter" idx="10"/>
          </p:nvPr>
        </p:nvSpPr>
        <p:spPr>
          <a:xfrm>
            <a:off x="1024749" y="2603448"/>
            <a:ext cx="10514107" cy="2712623"/>
          </a:xfrm>
        </p:spPr>
        <p:txBody>
          <a:bodyPr lIns="0" tIns="0" rIns="0" bIns="0" anchor="t"/>
          <a:lstStyle/>
          <a:p>
            <a:r>
              <a:rPr lang="en-GB" sz="3300" dirty="0">
                <a:solidFill>
                  <a:schemeClr val="tx1"/>
                </a:solidFill>
                <a:latin typeface="Arial"/>
                <a:cs typeface="Arial"/>
              </a:rPr>
              <a:t>Introducing the ISSB Standards: </a:t>
            </a:r>
            <a:br>
              <a:rPr lang="en-GB" sz="3300" dirty="0">
                <a:solidFill>
                  <a:schemeClr val="tx1"/>
                </a:solidFill>
                <a:latin typeface="Arial"/>
                <a:cs typeface="Arial"/>
              </a:rPr>
            </a:br>
            <a:r>
              <a:rPr lang="en-GB" sz="3300" dirty="0">
                <a:solidFill>
                  <a:schemeClr val="tx1"/>
                </a:solidFill>
                <a:latin typeface="Arial"/>
                <a:cs typeface="Arial"/>
              </a:rPr>
              <a:t>better information for better decisions</a:t>
            </a:r>
            <a:endParaRPr lang="en-GB" sz="3300" dirty="0">
              <a:solidFill>
                <a:schemeClr val="tx1"/>
              </a:solidFill>
            </a:endParaRPr>
          </a:p>
          <a:p>
            <a:endParaRPr lang="en-GB" dirty="0"/>
          </a:p>
        </p:txBody>
      </p:sp>
      <p:sp>
        <p:nvSpPr>
          <p:cNvPr id="3" name="Rectangle 2">
            <a:extLst>
              <a:ext uri="{FF2B5EF4-FFF2-40B4-BE49-F238E27FC236}">
                <a16:creationId xmlns:a16="http://schemas.microsoft.com/office/drawing/2014/main" id="{90F624AC-6C33-9686-0BCD-4F92E6D290AC}"/>
              </a:ext>
            </a:extLst>
          </p:cNvPr>
          <p:cNvSpPr/>
          <p:nvPr/>
        </p:nvSpPr>
        <p:spPr>
          <a:xfrm>
            <a:off x="1024748" y="4404476"/>
            <a:ext cx="8761425" cy="148677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just">
              <a:spcBef>
                <a:spcPts val="200"/>
              </a:spcBef>
              <a:spcAft>
                <a:spcPts val="200"/>
              </a:spcAft>
            </a:pPr>
            <a:endParaRPr lang="en-GB" sz="1800">
              <a:solidFill>
                <a:schemeClr val="accent1"/>
              </a:solidFill>
              <a:effectLst/>
              <a:ea typeface="Aptos" panose="020B0004020202020204" pitchFamily="34" charset="0"/>
              <a:cs typeface="Aptos" panose="020B0004020202020204" pitchFamily="34" charset="0"/>
            </a:endParaRPr>
          </a:p>
        </p:txBody>
      </p:sp>
      <p:sp>
        <p:nvSpPr>
          <p:cNvPr id="4" name="Text Placeholder 2">
            <a:extLst>
              <a:ext uri="{FF2B5EF4-FFF2-40B4-BE49-F238E27FC236}">
                <a16:creationId xmlns:a16="http://schemas.microsoft.com/office/drawing/2014/main" id="{5ED54E52-3DA5-B947-01CE-ED4F0E204CE2}"/>
              </a:ext>
            </a:extLst>
          </p:cNvPr>
          <p:cNvSpPr>
            <a:spLocks noGrp="1"/>
          </p:cNvSpPr>
          <p:nvPr>
            <p:ph type="body" sz="quarter" idx="11"/>
          </p:nvPr>
        </p:nvSpPr>
        <p:spPr>
          <a:xfrm>
            <a:off x="1132327" y="5958942"/>
            <a:ext cx="6980672" cy="530758"/>
          </a:xfrm>
        </p:spPr>
        <p:txBody>
          <a:bodyPr anchor="t"/>
          <a:lstStyle/>
          <a:p>
            <a:r>
              <a:rPr lang="en-GB"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This presentation contains copyright material of the IFRS Foundation in respect of which all rights are reserved. This material is included in this presentation with the permission of the IFRS Foundation. No permission is granted to third parties to reproduce or distribute. For full access to IFRS Standards and the work of the IFRS Foundation please visit </a:t>
            </a:r>
            <a:r>
              <a:rPr lang="en-GB" u="sng"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http://www.ifrs.org</a:t>
            </a:r>
            <a:r>
              <a:rPr lang="en-GB"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 The IFRS Foundation, the authors and the publishers do not accept responsibility for any loss caused by acting or refraining from acting in reliance on the material in this presentation, whether such loss is caused by negligence or otherwise. </a:t>
            </a:r>
            <a:endParaRPr lang="en-US" dirty="0">
              <a:solidFill>
                <a:schemeClr val="tx1"/>
              </a:solidFill>
              <a:ea typeface="Helvetica Neue" panose="02000503000000020004" pitchFamily="2" charset="0"/>
            </a:endParaRPr>
          </a:p>
        </p:txBody>
      </p:sp>
    </p:spTree>
    <p:extLst>
      <p:ext uri="{BB962C8B-B14F-4D97-AF65-F5344CB8AC3E}">
        <p14:creationId xmlns:p14="http://schemas.microsoft.com/office/powerpoint/2010/main" val="31132115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B07F86C-250F-F0F8-91D1-384F309B2BF6}"/>
              </a:ext>
            </a:extLst>
          </p:cNvPr>
          <p:cNvSpPr>
            <a:spLocks noGrp="1"/>
          </p:cNvSpPr>
          <p:nvPr>
            <p:ph type="body" sz="quarter" idx="14"/>
          </p:nvPr>
        </p:nvSpPr>
        <p:spPr>
          <a:xfrm>
            <a:off x="1019174" y="1351313"/>
            <a:ext cx="9303385" cy="741647"/>
          </a:xfrm>
        </p:spPr>
        <p:txBody>
          <a:bodyPr lIns="0" tIns="0" rIns="0" bIns="0" anchor="t"/>
          <a:lstStyle/>
          <a:p>
            <a:r>
              <a:rPr lang="en-GB" dirty="0">
                <a:solidFill>
                  <a:srgbClr val="5D5B5C"/>
                </a:solidFill>
                <a:latin typeface="Arial"/>
                <a:cs typeface="Arial"/>
              </a:rPr>
              <a:t>IFRS S2 needs to be applied with IFRS S1</a:t>
            </a:r>
          </a:p>
        </p:txBody>
      </p:sp>
      <p:sp>
        <p:nvSpPr>
          <p:cNvPr id="4" name="Footer Placeholder 3">
            <a:extLst>
              <a:ext uri="{FF2B5EF4-FFF2-40B4-BE49-F238E27FC236}">
                <a16:creationId xmlns:a16="http://schemas.microsoft.com/office/drawing/2014/main" id="{FE453B26-93DF-7556-BB4A-AED36BF51EB8}"/>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790123A-71E8-BF43-B702-A9002E60F899}" type="slidenum">
              <a:rPr kumimoji="0" lang="en-US" sz="1200" b="0" i="0" u="none" strike="noStrike" kern="1200" cap="none" spc="0" normalizeH="0" baseline="0" noProof="0" smtClean="0">
                <a:ln>
                  <a:noFill/>
                </a:ln>
                <a:solidFill>
                  <a:srgbClr val="5F6061"/>
                </a:solidFill>
                <a:effectLst/>
                <a:uLnTx/>
                <a:uFillTx/>
                <a:latin typeface="Arial" panose="020B060402020202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srgbClr val="5F6061"/>
              </a:solidFill>
              <a:effectLst/>
              <a:uLnTx/>
              <a:uFillTx/>
              <a:latin typeface="Arial" panose="020B0604020202020204"/>
              <a:ea typeface="+mn-ea"/>
              <a:cs typeface="Arial" panose="020B0604020202020204" pitchFamily="34" charset="0"/>
            </a:endParaRPr>
          </a:p>
        </p:txBody>
      </p:sp>
      <p:sp>
        <p:nvSpPr>
          <p:cNvPr id="12" name="TextBox 11">
            <a:extLst>
              <a:ext uri="{FF2B5EF4-FFF2-40B4-BE49-F238E27FC236}">
                <a16:creationId xmlns:a16="http://schemas.microsoft.com/office/drawing/2014/main" id="{8478BCAD-B042-DE05-BA5E-F85A89D670BC}"/>
              </a:ext>
            </a:extLst>
          </p:cNvPr>
          <p:cNvSpPr txBox="1"/>
          <p:nvPr/>
        </p:nvSpPr>
        <p:spPr>
          <a:xfrm>
            <a:off x="1019174" y="2160737"/>
            <a:ext cx="10340488" cy="43191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Bef>
                <a:spcPts val="1000"/>
              </a:spcBef>
              <a:buClr>
                <a:schemeClr val="accent3"/>
              </a:buClr>
            </a:pPr>
            <a:r>
              <a:rPr lang="en-GB" sz="1600">
                <a:latin typeface="Arial"/>
                <a:cs typeface="Arial"/>
              </a:rPr>
              <a:t>IFRS S1:</a:t>
            </a:r>
          </a:p>
          <a:p>
            <a:pPr marL="285750" indent="-285750">
              <a:spcBef>
                <a:spcPts val="1000"/>
              </a:spcBef>
              <a:buClr>
                <a:schemeClr val="accent3"/>
              </a:buClr>
              <a:buFont typeface="Arial" panose="020B0604020202020204" pitchFamily="34" charset="0"/>
              <a:buChar char="•"/>
            </a:pPr>
            <a:r>
              <a:rPr lang="en-GB" sz="1600">
                <a:latin typeface="Arial"/>
                <a:cs typeface="Arial"/>
              </a:rPr>
              <a:t>establishes </a:t>
            </a:r>
            <a:r>
              <a:rPr lang="en-GB" sz="1600" b="1">
                <a:latin typeface="Arial"/>
                <a:cs typeface="Arial"/>
              </a:rPr>
              <a:t>key concepts </a:t>
            </a:r>
            <a:r>
              <a:rPr lang="en-GB" sz="1600">
                <a:latin typeface="Arial"/>
                <a:cs typeface="Arial"/>
              </a:rPr>
              <a:t>such as connected information, value chains, and which sustainability- and climate-related risks and opportunities to report on</a:t>
            </a:r>
          </a:p>
          <a:p>
            <a:pPr marL="285750" indent="-285750">
              <a:spcBef>
                <a:spcPts val="1000"/>
              </a:spcBef>
              <a:buClr>
                <a:schemeClr val="accent3"/>
              </a:buClr>
              <a:buFont typeface="Arial" panose="020B0604020202020204" pitchFamily="34" charset="0"/>
              <a:buChar char="•"/>
            </a:pPr>
            <a:r>
              <a:rPr lang="en-GB" sz="1600">
                <a:latin typeface="Arial"/>
                <a:cs typeface="Arial"/>
              </a:rPr>
              <a:t>provides vital guidance on the </a:t>
            </a:r>
            <a:r>
              <a:rPr lang="en-GB" sz="1600" b="1">
                <a:latin typeface="Arial"/>
                <a:cs typeface="Arial"/>
              </a:rPr>
              <a:t>assessment of materiality </a:t>
            </a:r>
          </a:p>
          <a:p>
            <a:pPr marL="285750" indent="-285750">
              <a:spcBef>
                <a:spcPts val="1000"/>
              </a:spcBef>
              <a:buClr>
                <a:schemeClr val="accent3"/>
              </a:buClr>
              <a:buFont typeface="Arial" panose="020B0604020202020204" pitchFamily="34" charset="0"/>
              <a:buChar char="•"/>
            </a:pPr>
            <a:r>
              <a:rPr lang="en-GB" sz="1600">
                <a:latin typeface="Arial"/>
                <a:cs typeface="Arial"/>
              </a:rPr>
              <a:t>sets out the </a:t>
            </a:r>
            <a:r>
              <a:rPr lang="en-GB" sz="1600" b="1">
                <a:latin typeface="Arial"/>
                <a:cs typeface="Arial"/>
              </a:rPr>
              <a:t>qualitative characteristics </a:t>
            </a:r>
            <a:r>
              <a:rPr lang="en-GB" sz="1600">
                <a:latin typeface="Arial"/>
                <a:cs typeface="Arial"/>
              </a:rPr>
              <a:t>of the information to be provided, eg that it needs to be relevant and represented faithfully</a:t>
            </a:r>
          </a:p>
          <a:p>
            <a:pPr marL="285750" indent="-285750">
              <a:spcBef>
                <a:spcPts val="1000"/>
              </a:spcBef>
              <a:buClr>
                <a:schemeClr val="accent3"/>
              </a:buClr>
              <a:buFont typeface="Arial" panose="020B0604020202020204" pitchFamily="34" charset="0"/>
              <a:buChar char="•"/>
            </a:pPr>
            <a:r>
              <a:rPr lang="en-GB" sz="1600">
                <a:latin typeface="Arial"/>
                <a:cs typeface="Arial"/>
              </a:rPr>
              <a:t>sets out </a:t>
            </a:r>
            <a:r>
              <a:rPr lang="en-GB" sz="1600" b="1">
                <a:latin typeface="Arial"/>
                <a:cs typeface="Arial"/>
              </a:rPr>
              <a:t>requirements</a:t>
            </a:r>
            <a:r>
              <a:rPr lang="en-GB" sz="1600">
                <a:latin typeface="Arial"/>
                <a:cs typeface="Arial"/>
              </a:rPr>
              <a:t> for reporting, such as:</a:t>
            </a:r>
          </a:p>
          <a:p>
            <a:pPr marL="742950" lvl="2" indent="-285750">
              <a:spcBef>
                <a:spcPts val="600"/>
              </a:spcBef>
              <a:buClr>
                <a:schemeClr val="accent3"/>
              </a:buClr>
              <a:buFont typeface="Arial" panose="020B0604020202020204" pitchFamily="34" charset="0"/>
              <a:buChar char="•"/>
            </a:pPr>
            <a:r>
              <a:rPr lang="en-GB" sz="1600">
                <a:latin typeface="Arial"/>
                <a:cs typeface="Arial"/>
              </a:rPr>
              <a:t>the reporting entity</a:t>
            </a:r>
          </a:p>
          <a:p>
            <a:pPr marL="742950" lvl="2" indent="-285750">
              <a:spcBef>
                <a:spcPts val="600"/>
              </a:spcBef>
              <a:buClr>
                <a:schemeClr val="accent3"/>
              </a:buClr>
              <a:buFont typeface="Arial" panose="020B0604020202020204" pitchFamily="34" charset="0"/>
              <a:buChar char="•"/>
            </a:pPr>
            <a:r>
              <a:rPr lang="en-GB" sz="1600">
                <a:latin typeface="Arial"/>
                <a:cs typeface="Arial"/>
              </a:rPr>
              <a:t>timing and location of reporting</a:t>
            </a:r>
          </a:p>
          <a:p>
            <a:pPr marL="742950" lvl="2" indent="-285750">
              <a:spcBef>
                <a:spcPts val="600"/>
              </a:spcBef>
              <a:buClr>
                <a:schemeClr val="accent3"/>
              </a:buClr>
              <a:buFont typeface="Arial" panose="020B0604020202020204" pitchFamily="34" charset="0"/>
              <a:buChar char="•"/>
            </a:pPr>
            <a:r>
              <a:rPr lang="en-GB" sz="1600">
                <a:latin typeface="Arial"/>
                <a:cs typeface="Arial"/>
              </a:rPr>
              <a:t>connections and comparatives in reporting</a:t>
            </a:r>
          </a:p>
          <a:p>
            <a:pPr marL="285750" indent="-285750">
              <a:spcBef>
                <a:spcPts val="1000"/>
              </a:spcBef>
              <a:buClr>
                <a:schemeClr val="accent3"/>
              </a:buClr>
              <a:buFont typeface="Arial" panose="020B0604020202020204" pitchFamily="34" charset="0"/>
              <a:buChar char="•"/>
            </a:pPr>
            <a:r>
              <a:rPr lang="en-GB" sz="1600">
                <a:latin typeface="Arial"/>
                <a:cs typeface="Arial"/>
              </a:rPr>
              <a:t>sets out how to deal with changes in estimates and errors, disclosures on judgements, assumptions and estimates, requirements on when to aggregate and disaggregate information, focussed exemptions from disclosing commercially sensitive opportunities, and the interaction with law and regulation</a:t>
            </a:r>
          </a:p>
        </p:txBody>
      </p:sp>
    </p:spTree>
    <p:extLst>
      <p:ext uri="{BB962C8B-B14F-4D97-AF65-F5344CB8AC3E}">
        <p14:creationId xmlns:p14="http://schemas.microsoft.com/office/powerpoint/2010/main" val="6011341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3">
            <a:extLst>
              <a:ext uri="{FF2B5EF4-FFF2-40B4-BE49-F238E27FC236}">
                <a16:creationId xmlns:a16="http://schemas.microsoft.com/office/drawing/2014/main" id="{35B4373A-5A68-E581-F960-54482B256887}"/>
              </a:ext>
            </a:extLst>
          </p:cNvPr>
          <p:cNvSpPr>
            <a:spLocks noGrp="1"/>
          </p:cNvSpPr>
          <p:nvPr>
            <p:ph type="body" sz="quarter" idx="10"/>
          </p:nvPr>
        </p:nvSpPr>
        <p:spPr>
          <a:xfrm>
            <a:off x="1019173" y="1351313"/>
            <a:ext cx="10868027" cy="654191"/>
          </a:xfrm>
        </p:spPr>
        <p:txBody>
          <a:bodyPr lIns="0" tIns="0" rIns="0" bIns="0" anchor="t"/>
          <a:lstStyle/>
          <a:p>
            <a:r>
              <a:rPr lang="en-US" dirty="0">
                <a:solidFill>
                  <a:srgbClr val="5D5B5C"/>
                </a:solidFill>
                <a:latin typeface="Arial"/>
                <a:ea typeface="Helvetica Neue" panose="02000503000000020004" pitchFamily="2" charset="0"/>
                <a:cs typeface="Arial"/>
              </a:rPr>
              <a:t>Key disclosures  </a:t>
            </a:r>
            <a:endParaRPr lang="en-US" dirty="0">
              <a:solidFill>
                <a:srgbClr val="5D5B5C"/>
              </a:solidFill>
              <a:ea typeface="Helvetica Neue" panose="02000503000000020004" pitchFamily="2" charset="0"/>
            </a:endParaRPr>
          </a:p>
          <a:p>
            <a:endParaRPr lang="en-US" dirty="0">
              <a:solidFill>
                <a:srgbClr val="5D5B5C"/>
              </a:solidFill>
            </a:endParaRPr>
          </a:p>
        </p:txBody>
      </p:sp>
      <p:sp>
        <p:nvSpPr>
          <p:cNvPr id="13" name="Footer Placeholder 14">
            <a:extLst>
              <a:ext uri="{FF2B5EF4-FFF2-40B4-BE49-F238E27FC236}">
                <a16:creationId xmlns:a16="http://schemas.microsoft.com/office/drawing/2014/main" id="{BB608A85-54AC-2F4A-68D8-3D2C05F178EE}"/>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tx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790123A-71E8-BF43-B702-A9002E60F899}" type="slidenum">
              <a:rPr kumimoji="0" lang="en-US" sz="1200" b="0" i="0" u="none" strike="noStrike" kern="1200" cap="none" spc="0" normalizeH="0" baseline="0" noProof="0" smtClean="0">
                <a:ln>
                  <a:noFill/>
                </a:ln>
                <a:solidFill>
                  <a:srgbClr val="5F6061"/>
                </a:solidFill>
                <a:effectLst/>
                <a:uLnTx/>
                <a:uFillTx/>
                <a:latin typeface="Arial" panose="020B060402020202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srgbClr val="5F6061"/>
              </a:solidFill>
              <a:effectLst/>
              <a:uLnTx/>
              <a:uFillTx/>
              <a:latin typeface="Arial" panose="020B0604020202020204"/>
              <a:ea typeface="+mn-ea"/>
              <a:cs typeface="Arial" panose="020B0604020202020204" pitchFamily="34" charset="0"/>
            </a:endParaRPr>
          </a:p>
        </p:txBody>
      </p:sp>
      <p:sp>
        <p:nvSpPr>
          <p:cNvPr id="17" name="Text Placeholder 3">
            <a:extLst>
              <a:ext uri="{FF2B5EF4-FFF2-40B4-BE49-F238E27FC236}">
                <a16:creationId xmlns:a16="http://schemas.microsoft.com/office/drawing/2014/main" id="{E70B6CE4-E9D1-3E9A-69E2-F2657B98E71E}"/>
              </a:ext>
            </a:extLst>
          </p:cNvPr>
          <p:cNvSpPr txBox="1">
            <a:spLocks/>
          </p:cNvSpPr>
          <p:nvPr/>
        </p:nvSpPr>
        <p:spPr>
          <a:xfrm>
            <a:off x="1020344" y="3230502"/>
            <a:ext cx="1827786" cy="395146"/>
          </a:xfrm>
          <a:prstGeom prst="rect">
            <a:avLst/>
          </a:prstGeom>
        </p:spPr>
        <p:txBody>
          <a:bodyPr wrap="square" lIns="0" tIns="0" rIns="0" bIns="0" numCol="1" spcCol="540000" anchor="t"/>
          <a:lstStyle>
            <a:lvl1pPr marL="285750" marR="0" indent="-2857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sz="14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GB" sz="2800" b="1" i="0" u="none" strike="noStrike" kern="1200" cap="none" spc="0" normalizeH="0" baseline="0" noProof="0">
                <a:ln>
                  <a:noFill/>
                </a:ln>
                <a:effectLst/>
                <a:uLnTx/>
                <a:uFillTx/>
                <a:latin typeface="Arial"/>
                <a:cs typeface="Arial"/>
              </a:rPr>
              <a:t>Strategy</a:t>
            </a:r>
            <a:endParaRPr lang="en-GB" sz="2800" b="1" i="0" u="none" strike="noStrike" kern="1200" cap="none" spc="0" normalizeH="0" baseline="0" noProof="0">
              <a:ln>
                <a:noFill/>
              </a:ln>
              <a:effectLst/>
              <a:uLnTx/>
              <a:uFillTx/>
              <a:latin typeface="Arial"/>
              <a:cs typeface="Arial"/>
            </a:endParaRPr>
          </a:p>
        </p:txBody>
      </p:sp>
      <p:pic>
        <p:nvPicPr>
          <p:cNvPr id="19" name="Picture 18" descr="Shape&#10;&#10;Description automatically generated with low confidence">
            <a:extLst>
              <a:ext uri="{FF2B5EF4-FFF2-40B4-BE49-F238E27FC236}">
                <a16:creationId xmlns:a16="http://schemas.microsoft.com/office/drawing/2014/main" id="{60E14EAC-E068-27CC-0C01-58CAB87BC1B6}"/>
              </a:ext>
            </a:extLst>
          </p:cNvPr>
          <p:cNvPicPr>
            <a:picLocks noChangeAspect="1"/>
          </p:cNvPicPr>
          <p:nvPr/>
        </p:nvPicPr>
        <p:blipFill>
          <a:blip r:embed="rId3" cstate="screen">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1021901" y="2203266"/>
            <a:ext cx="748440" cy="748440"/>
          </a:xfrm>
          <a:prstGeom prst="rect">
            <a:avLst/>
          </a:prstGeom>
        </p:spPr>
      </p:pic>
      <p:sp>
        <p:nvSpPr>
          <p:cNvPr id="24" name="TextBox 23">
            <a:extLst>
              <a:ext uri="{FF2B5EF4-FFF2-40B4-BE49-F238E27FC236}">
                <a16:creationId xmlns:a16="http://schemas.microsoft.com/office/drawing/2014/main" id="{2DF89AD8-937D-A011-FAD1-01BA826FE973}"/>
              </a:ext>
            </a:extLst>
          </p:cNvPr>
          <p:cNvSpPr txBox="1"/>
          <p:nvPr/>
        </p:nvSpPr>
        <p:spPr>
          <a:xfrm>
            <a:off x="920156" y="4102162"/>
            <a:ext cx="5839013" cy="461665"/>
          </a:xfrm>
          <a:prstGeom prst="rect">
            <a:avLst/>
          </a:prstGeom>
          <a:noFill/>
        </p:spPr>
        <p:txBody>
          <a:bodyPr wrap="square" lIns="91440" tIns="45720" rIns="91440" bIns="45720" rtlCol="0" anchor="t">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2300" i="0" u="none" strike="noStrike" kern="1200" cap="none" spc="0" normalizeH="0" baseline="0" noProof="0">
                <a:ln>
                  <a:noFill/>
                </a:ln>
                <a:effectLst/>
                <a:uLnTx/>
                <a:uFillTx/>
                <a:latin typeface="Arial"/>
                <a:ea typeface="Calibri"/>
                <a:cs typeface="Arial"/>
              </a:rPr>
              <a:t>Strategy and decision-making</a:t>
            </a:r>
          </a:p>
        </p:txBody>
      </p:sp>
      <p:sp>
        <p:nvSpPr>
          <p:cNvPr id="27" name="TextBox 26">
            <a:extLst>
              <a:ext uri="{FF2B5EF4-FFF2-40B4-BE49-F238E27FC236}">
                <a16:creationId xmlns:a16="http://schemas.microsoft.com/office/drawing/2014/main" id="{66286881-E263-C409-98C4-A627870C679E}"/>
              </a:ext>
            </a:extLst>
          </p:cNvPr>
          <p:cNvSpPr txBox="1"/>
          <p:nvPr/>
        </p:nvSpPr>
        <p:spPr>
          <a:xfrm>
            <a:off x="920154" y="4780939"/>
            <a:ext cx="5891368" cy="461665"/>
          </a:xfrm>
          <a:prstGeom prst="rect">
            <a:avLst/>
          </a:prstGeom>
          <a:noFill/>
        </p:spPr>
        <p:txBody>
          <a:bodyPr wrap="square" lIns="91440" tIns="45720" rIns="91440" bIns="45720" rtlCol="0" anchor="t">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2300" i="0" u="none" strike="noStrike" kern="1200" cap="none" spc="0" normalizeH="0" baseline="0" noProof="0">
                <a:ln>
                  <a:noFill/>
                </a:ln>
                <a:effectLst/>
                <a:uLnTx/>
                <a:uFillTx/>
                <a:latin typeface="Arial"/>
                <a:ea typeface="Calibri"/>
                <a:cs typeface="Arial"/>
              </a:rPr>
              <a:t>Current and anticipated financial effects</a:t>
            </a:r>
          </a:p>
        </p:txBody>
      </p:sp>
      <p:sp>
        <p:nvSpPr>
          <p:cNvPr id="29" name="TextBox 28">
            <a:extLst>
              <a:ext uri="{FF2B5EF4-FFF2-40B4-BE49-F238E27FC236}">
                <a16:creationId xmlns:a16="http://schemas.microsoft.com/office/drawing/2014/main" id="{EF68DC04-F09C-A5D4-8554-67FF8874C2A1}"/>
              </a:ext>
            </a:extLst>
          </p:cNvPr>
          <p:cNvSpPr txBox="1"/>
          <p:nvPr/>
        </p:nvSpPr>
        <p:spPr>
          <a:xfrm>
            <a:off x="920154" y="5459716"/>
            <a:ext cx="5870491" cy="461665"/>
          </a:xfrm>
          <a:prstGeom prst="rect">
            <a:avLst/>
          </a:prstGeom>
          <a:noFill/>
        </p:spPr>
        <p:txBody>
          <a:bodyPr wrap="square" lIns="91440" tIns="45720" rIns="91440" bIns="45720" rtlCol="0" anchor="t">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2300" i="0" u="none" strike="noStrike" kern="1200" cap="none" spc="0" normalizeH="0" baseline="0" noProof="0">
                <a:ln>
                  <a:noFill/>
                </a:ln>
                <a:effectLst/>
                <a:uLnTx/>
                <a:uFillTx/>
                <a:latin typeface="Arial"/>
                <a:ea typeface="Calibri"/>
                <a:cs typeface="Arial"/>
              </a:rPr>
              <a:t>Climate resilience</a:t>
            </a:r>
          </a:p>
        </p:txBody>
      </p:sp>
      <p:sp>
        <p:nvSpPr>
          <p:cNvPr id="18" name="Text Placeholder 3">
            <a:extLst>
              <a:ext uri="{FF2B5EF4-FFF2-40B4-BE49-F238E27FC236}">
                <a16:creationId xmlns:a16="http://schemas.microsoft.com/office/drawing/2014/main" id="{397CF33D-C945-F9BF-B79B-1C2DFA9F1A6E}"/>
              </a:ext>
            </a:extLst>
          </p:cNvPr>
          <p:cNvSpPr txBox="1">
            <a:spLocks/>
          </p:cNvSpPr>
          <p:nvPr/>
        </p:nvSpPr>
        <p:spPr>
          <a:xfrm>
            <a:off x="6930238" y="3230502"/>
            <a:ext cx="3800634" cy="387561"/>
          </a:xfrm>
          <a:prstGeom prst="rect">
            <a:avLst/>
          </a:prstGeom>
        </p:spPr>
        <p:txBody>
          <a:bodyPr wrap="square" lIns="0" tIns="0" rIns="0" bIns="0" numCol="1" spcCol="540000" anchor="t"/>
          <a:lstStyle>
            <a:lvl1pPr marL="285750" marR="0" indent="-2857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sz="14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GB" sz="2800" b="1" i="0" u="none" strike="noStrike" kern="1200" cap="none" spc="0" normalizeH="0" baseline="0" noProof="0">
                <a:ln>
                  <a:noFill/>
                </a:ln>
                <a:effectLst/>
                <a:uLnTx/>
                <a:uFillTx/>
                <a:latin typeface="Arial"/>
                <a:cs typeface="Arial"/>
              </a:rPr>
              <a:t>Metrics and targets</a:t>
            </a:r>
            <a:endParaRPr lang="en-US" sz="2800">
              <a:latin typeface="Arial"/>
              <a:cs typeface="Arial"/>
            </a:endParaRPr>
          </a:p>
        </p:txBody>
      </p:sp>
      <p:pic>
        <p:nvPicPr>
          <p:cNvPr id="22" name="Picture 21" descr="Shape&#10;&#10;Description automatically generated with low confidence">
            <a:extLst>
              <a:ext uri="{FF2B5EF4-FFF2-40B4-BE49-F238E27FC236}">
                <a16:creationId xmlns:a16="http://schemas.microsoft.com/office/drawing/2014/main" id="{4318427A-DFF7-73BC-5158-951421FA0A56}"/>
              </a:ext>
            </a:extLst>
          </p:cNvPr>
          <p:cNvPicPr>
            <a:picLocks noChangeAspect="1"/>
          </p:cNvPicPr>
          <p:nvPr/>
        </p:nvPicPr>
        <p:blipFill>
          <a:blip r:embed="rId4" cstate="screen">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6928512" y="2202870"/>
            <a:ext cx="754220" cy="754220"/>
          </a:xfrm>
          <a:prstGeom prst="rect">
            <a:avLst/>
          </a:prstGeom>
        </p:spPr>
      </p:pic>
      <p:sp>
        <p:nvSpPr>
          <p:cNvPr id="34" name="TextBox 33">
            <a:extLst>
              <a:ext uri="{FF2B5EF4-FFF2-40B4-BE49-F238E27FC236}">
                <a16:creationId xmlns:a16="http://schemas.microsoft.com/office/drawing/2014/main" id="{93B6BA49-6B7C-7175-F63B-5464D27BB8CE}"/>
              </a:ext>
            </a:extLst>
          </p:cNvPr>
          <p:cNvSpPr txBox="1"/>
          <p:nvPr/>
        </p:nvSpPr>
        <p:spPr>
          <a:xfrm>
            <a:off x="6865089" y="4102162"/>
            <a:ext cx="4711671" cy="461665"/>
          </a:xfrm>
          <a:prstGeom prst="rect">
            <a:avLst/>
          </a:prstGeom>
          <a:noFill/>
        </p:spPr>
        <p:txBody>
          <a:bodyPr wrap="square" lIns="91440" tIns="45720" rIns="91440" bIns="45720" rtlCol="0" anchor="t">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2300" i="0" u="none" strike="noStrike" kern="1200" cap="none" spc="0" normalizeH="0" baseline="0" noProof="0">
                <a:ln>
                  <a:noFill/>
                </a:ln>
                <a:effectLst/>
                <a:uLnTx/>
                <a:uFillTx/>
                <a:latin typeface="Arial"/>
                <a:ea typeface="Calibri"/>
                <a:cs typeface="Arial"/>
              </a:rPr>
              <a:t>Scope 1-3 GHG emissions</a:t>
            </a:r>
          </a:p>
        </p:txBody>
      </p:sp>
      <p:sp>
        <p:nvSpPr>
          <p:cNvPr id="35" name="TextBox 34">
            <a:extLst>
              <a:ext uri="{FF2B5EF4-FFF2-40B4-BE49-F238E27FC236}">
                <a16:creationId xmlns:a16="http://schemas.microsoft.com/office/drawing/2014/main" id="{722D336D-2916-C237-B6C2-39F93134D9C0}"/>
              </a:ext>
            </a:extLst>
          </p:cNvPr>
          <p:cNvSpPr txBox="1"/>
          <p:nvPr/>
        </p:nvSpPr>
        <p:spPr>
          <a:xfrm>
            <a:off x="6865087" y="4780939"/>
            <a:ext cx="4732712" cy="461665"/>
          </a:xfrm>
          <a:prstGeom prst="rect">
            <a:avLst/>
          </a:prstGeom>
          <a:noFill/>
        </p:spPr>
        <p:txBody>
          <a:bodyPr wrap="square" lIns="91440" tIns="45720" rIns="91440" bIns="45720" rtlCol="0" anchor="t">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2300" i="0" u="none" strike="noStrike" kern="1200" cap="none" spc="0" normalizeH="0" baseline="0" noProof="0" dirty="0">
                <a:ln>
                  <a:noFill/>
                </a:ln>
                <a:effectLst/>
                <a:uLnTx/>
                <a:uFillTx/>
                <a:latin typeface="Arial"/>
                <a:ea typeface="Calibri"/>
                <a:cs typeface="Arial"/>
              </a:rPr>
              <a:t>Industry-based disclosures</a:t>
            </a:r>
          </a:p>
        </p:txBody>
      </p:sp>
      <p:sp>
        <p:nvSpPr>
          <p:cNvPr id="2" name="TextBox 1">
            <a:extLst>
              <a:ext uri="{FF2B5EF4-FFF2-40B4-BE49-F238E27FC236}">
                <a16:creationId xmlns:a16="http://schemas.microsoft.com/office/drawing/2014/main" id="{4ED738B9-7CC1-71A7-122A-F1C10D26EE67}"/>
              </a:ext>
            </a:extLst>
          </p:cNvPr>
          <p:cNvSpPr txBox="1"/>
          <p:nvPr/>
        </p:nvSpPr>
        <p:spPr>
          <a:xfrm>
            <a:off x="6865087" y="5459716"/>
            <a:ext cx="4732712" cy="461665"/>
          </a:xfrm>
          <a:prstGeom prst="rect">
            <a:avLst/>
          </a:prstGeom>
          <a:noFill/>
        </p:spPr>
        <p:txBody>
          <a:bodyPr wrap="square" lIns="91440" tIns="45720" rIns="91440" bIns="45720" rtlCol="0" anchor="t">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2300" i="0" u="none" strike="noStrike" kern="1200" cap="none" spc="0" normalizeH="0" baseline="0" noProof="0">
                <a:ln>
                  <a:noFill/>
                </a:ln>
                <a:effectLst/>
                <a:uLnTx/>
                <a:uFillTx/>
                <a:latin typeface="Arial"/>
                <a:ea typeface="Calibri"/>
                <a:cs typeface="Arial"/>
              </a:rPr>
              <a:t>Climate-related targets</a:t>
            </a:r>
          </a:p>
        </p:txBody>
      </p:sp>
    </p:spTree>
    <p:extLst>
      <p:ext uri="{BB962C8B-B14F-4D97-AF65-F5344CB8AC3E}">
        <p14:creationId xmlns:p14="http://schemas.microsoft.com/office/powerpoint/2010/main" val="10142767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D9A45B31-9E91-B3BC-6362-D94EBBA59A5D}"/>
              </a:ext>
            </a:extLst>
          </p:cNvPr>
          <p:cNvSpPr/>
          <p:nvPr/>
        </p:nvSpPr>
        <p:spPr>
          <a:xfrm>
            <a:off x="971550" y="2546350"/>
            <a:ext cx="10737850" cy="901700"/>
          </a:xfrm>
          <a:prstGeom prst="roundRect">
            <a:avLst>
              <a:gd name="adj" fmla="val 0"/>
            </a:avLst>
          </a:prstGeom>
          <a:solidFill>
            <a:schemeClr val="accent6">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 Placeholder 2">
            <a:extLst>
              <a:ext uri="{FF2B5EF4-FFF2-40B4-BE49-F238E27FC236}">
                <a16:creationId xmlns:a16="http://schemas.microsoft.com/office/drawing/2014/main" id="{B833DBD4-954B-96E3-976B-A3BA361A1EAE}"/>
              </a:ext>
            </a:extLst>
          </p:cNvPr>
          <p:cNvSpPr>
            <a:spLocks noGrp="1"/>
          </p:cNvSpPr>
          <p:nvPr>
            <p:ph type="body" sz="quarter" idx="4294967295"/>
          </p:nvPr>
        </p:nvSpPr>
        <p:spPr>
          <a:xfrm>
            <a:off x="1019174" y="1351313"/>
            <a:ext cx="5083608" cy="1142194"/>
          </a:xfrm>
          <a:prstGeom prst="rect">
            <a:avLst/>
          </a:prstGeom>
        </p:spPr>
        <p:txBody>
          <a:bodyPr lIns="0" tIns="0" rIns="0" bIns="0" anchor="t">
            <a:normAutofit/>
          </a:bodyPr>
          <a:lstStyle/>
          <a:p>
            <a:r>
              <a:rPr lang="en-US" sz="3300">
                <a:latin typeface="Arial"/>
                <a:cs typeface="Arial"/>
              </a:rPr>
              <a:t>Climate resilience</a:t>
            </a:r>
            <a:endParaRPr lang="en-GB" sz="3300">
              <a:latin typeface="Arial"/>
              <a:cs typeface="Arial"/>
            </a:endParaRPr>
          </a:p>
        </p:txBody>
      </p:sp>
      <p:sp>
        <p:nvSpPr>
          <p:cNvPr id="4" name="Text Placeholder 3">
            <a:extLst>
              <a:ext uri="{FF2B5EF4-FFF2-40B4-BE49-F238E27FC236}">
                <a16:creationId xmlns:a16="http://schemas.microsoft.com/office/drawing/2014/main" id="{F2E966D6-F2B2-7DA7-41D7-F50E8C3A52D1}"/>
              </a:ext>
            </a:extLst>
          </p:cNvPr>
          <p:cNvSpPr>
            <a:spLocks noGrp="1"/>
          </p:cNvSpPr>
          <p:nvPr>
            <p:ph type="body" sz="quarter" idx="19"/>
          </p:nvPr>
        </p:nvSpPr>
        <p:spPr>
          <a:xfrm>
            <a:off x="1835150" y="2613903"/>
            <a:ext cx="9791700" cy="815098"/>
          </a:xfrm>
        </p:spPr>
        <p:txBody>
          <a:bodyPr wrap="square" anchor="ctr">
            <a:noAutofit/>
          </a:bodyPr>
          <a:lstStyle/>
          <a:p>
            <a:pPr marL="0" indent="0">
              <a:buNone/>
            </a:pPr>
            <a:r>
              <a:rPr lang="en-GB" sz="2000">
                <a:latin typeface="+mn-lt"/>
              </a:rPr>
              <a:t>The resilience of a company’s strategy and business model to climate-related </a:t>
            </a:r>
            <a:br>
              <a:rPr lang="en-GB" sz="2000">
                <a:latin typeface="+mn-lt"/>
              </a:rPr>
            </a:br>
            <a:r>
              <a:rPr lang="en-GB" sz="2000">
                <a:latin typeface="+mn-lt"/>
              </a:rPr>
              <a:t>changes, developments and uncertainties</a:t>
            </a:r>
          </a:p>
        </p:txBody>
      </p:sp>
      <p:sp>
        <p:nvSpPr>
          <p:cNvPr id="5" name="Footer Placeholder 4">
            <a:extLst>
              <a:ext uri="{FF2B5EF4-FFF2-40B4-BE49-F238E27FC236}">
                <a16:creationId xmlns:a16="http://schemas.microsoft.com/office/drawing/2014/main" id="{84FF026B-9DE3-AB97-4466-BF504B803FDB}"/>
              </a:ext>
            </a:extLst>
          </p:cNvPr>
          <p:cNvSpPr>
            <a:spLocks noGrp="1"/>
          </p:cNvSpPr>
          <p:nvPr>
            <p:ph type="ftr" sz="quarter" idx="3"/>
          </p:nvPr>
        </p:nvSpPr>
        <p:spPr>
          <a:xfrm>
            <a:off x="11207751" y="378132"/>
            <a:ext cx="612773" cy="261895"/>
          </a:xfrm>
        </p:spPr>
        <p:txBody>
          <a:bodyPr anchor="t">
            <a:normAutofit/>
          </a:bodyPr>
          <a:lstStyle/>
          <a:p>
            <a:pPr>
              <a:spcAft>
                <a:spcPts val="600"/>
              </a:spcAft>
            </a:pPr>
            <a:fld id="{4790123A-71E8-BF43-B702-A9002E60F899}" type="slidenum">
              <a:rPr lang="en-US" smtClean="0"/>
              <a:pPr>
                <a:spcAft>
                  <a:spcPts val="600"/>
                </a:spcAft>
              </a:pPr>
              <a:t>22</a:t>
            </a:fld>
            <a:endParaRPr lang="en-US"/>
          </a:p>
        </p:txBody>
      </p:sp>
      <p:cxnSp>
        <p:nvCxnSpPr>
          <p:cNvPr id="20" name="Straight Connector 19">
            <a:extLst>
              <a:ext uri="{FF2B5EF4-FFF2-40B4-BE49-F238E27FC236}">
                <a16:creationId xmlns:a16="http://schemas.microsoft.com/office/drawing/2014/main" id="{5DF27134-0131-684D-5DA3-AFAC9FA7885A}"/>
              </a:ext>
            </a:extLst>
          </p:cNvPr>
          <p:cNvCxnSpPr>
            <a:cxnSpLocks/>
          </p:cNvCxnSpPr>
          <p:nvPr/>
        </p:nvCxnSpPr>
        <p:spPr>
          <a:xfrm>
            <a:off x="958850" y="2564785"/>
            <a:ext cx="10737850"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7" name="Graphic 6" descr="User">
            <a:extLst>
              <a:ext uri="{FF2B5EF4-FFF2-40B4-BE49-F238E27FC236}">
                <a16:creationId xmlns:a16="http://schemas.microsoft.com/office/drawing/2014/main" id="{05EB8308-3018-2EAC-384D-50751D93FAB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39388" y="2535383"/>
            <a:ext cx="840922" cy="840922"/>
          </a:xfrm>
          <a:prstGeom prst="rect">
            <a:avLst/>
          </a:prstGeom>
        </p:spPr>
      </p:pic>
      <p:sp>
        <p:nvSpPr>
          <p:cNvPr id="9" name="TextBox 8">
            <a:extLst>
              <a:ext uri="{FF2B5EF4-FFF2-40B4-BE49-F238E27FC236}">
                <a16:creationId xmlns:a16="http://schemas.microsoft.com/office/drawing/2014/main" id="{5754D1C9-AC12-65A9-D59B-93F9A48C73A1}"/>
              </a:ext>
            </a:extLst>
          </p:cNvPr>
          <p:cNvSpPr txBox="1"/>
          <p:nvPr/>
        </p:nvSpPr>
        <p:spPr>
          <a:xfrm>
            <a:off x="8333412" y="4399831"/>
            <a:ext cx="2814499" cy="1015663"/>
          </a:xfrm>
          <a:prstGeom prst="rect">
            <a:avLst/>
          </a:prstGeom>
          <a:noFill/>
        </p:spPr>
        <p:txBody>
          <a:bodyPr wrap="square">
            <a:spAutoFit/>
          </a:bodyPr>
          <a:lstStyle/>
          <a:p>
            <a:r>
              <a:rPr lang="en-GB" sz="2000"/>
              <a:t>Inputs and key assumptions used in the scenario analysis</a:t>
            </a:r>
          </a:p>
        </p:txBody>
      </p:sp>
      <p:pic>
        <p:nvPicPr>
          <p:cNvPr id="10" name="Picture 9">
            <a:extLst>
              <a:ext uri="{FF2B5EF4-FFF2-40B4-BE49-F238E27FC236}">
                <a16:creationId xmlns:a16="http://schemas.microsoft.com/office/drawing/2014/main" id="{3C5B7F08-56BD-C5BB-48AD-75D83365DE2E}"/>
              </a:ext>
            </a:extLst>
          </p:cNvPr>
          <p:cNvPicPr>
            <a:picLocks noChangeAspect="1"/>
          </p:cNvPicPr>
          <p:nvPr/>
        </p:nvPicPr>
        <p:blipFill>
          <a:blip r:embed="rId5">
            <a:duotone>
              <a:schemeClr val="accent3">
                <a:shade val="45000"/>
                <a:satMod val="135000"/>
              </a:schemeClr>
              <a:prstClr val="white"/>
            </a:duotone>
          </a:blip>
          <a:stretch>
            <a:fillRect/>
          </a:stretch>
        </p:blipFill>
        <p:spPr>
          <a:xfrm>
            <a:off x="6873177" y="4452141"/>
            <a:ext cx="944727" cy="944727"/>
          </a:xfrm>
          <a:prstGeom prst="rect">
            <a:avLst/>
          </a:prstGeom>
        </p:spPr>
      </p:pic>
      <p:sp>
        <p:nvSpPr>
          <p:cNvPr id="13" name="TextBox 12">
            <a:extLst>
              <a:ext uri="{FF2B5EF4-FFF2-40B4-BE49-F238E27FC236}">
                <a16:creationId xmlns:a16="http://schemas.microsoft.com/office/drawing/2014/main" id="{799A3AA4-2BD3-B5CC-6D51-3C478869DE90}"/>
              </a:ext>
            </a:extLst>
          </p:cNvPr>
          <p:cNvSpPr txBox="1"/>
          <p:nvPr/>
        </p:nvSpPr>
        <p:spPr>
          <a:xfrm>
            <a:off x="2841446" y="4558823"/>
            <a:ext cx="2853861" cy="731363"/>
          </a:xfrm>
          <a:prstGeom prst="rect">
            <a:avLst/>
          </a:prstGeom>
          <a:noFill/>
        </p:spPr>
        <p:txBody>
          <a:bodyPr wrap="square">
            <a:spAutoFit/>
          </a:bodyPr>
          <a:lstStyle/>
          <a:p>
            <a:r>
              <a:rPr lang="en-GB" sz="2000"/>
              <a:t>Climate resilience assessment</a:t>
            </a:r>
          </a:p>
        </p:txBody>
      </p:sp>
      <p:pic>
        <p:nvPicPr>
          <p:cNvPr id="16" name="Picture 15" descr="A blue line with black background&#10;&#10;Description automatically generated">
            <a:extLst>
              <a:ext uri="{FF2B5EF4-FFF2-40B4-BE49-F238E27FC236}">
                <a16:creationId xmlns:a16="http://schemas.microsoft.com/office/drawing/2014/main" id="{1C9593AF-6A29-73A8-E74D-AA30552B6C8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91795" y="4442599"/>
            <a:ext cx="944727" cy="954269"/>
          </a:xfrm>
          <a:prstGeom prst="rect">
            <a:avLst/>
          </a:prstGeom>
        </p:spPr>
      </p:pic>
      <p:sp>
        <p:nvSpPr>
          <p:cNvPr id="2" name="Text Placeholder 3">
            <a:extLst>
              <a:ext uri="{FF2B5EF4-FFF2-40B4-BE49-F238E27FC236}">
                <a16:creationId xmlns:a16="http://schemas.microsoft.com/office/drawing/2014/main" id="{7F96C0E5-4F06-B2E9-476D-F4F54971A37F}"/>
              </a:ext>
            </a:extLst>
          </p:cNvPr>
          <p:cNvSpPr>
            <a:spLocks noGrp="1"/>
          </p:cNvSpPr>
          <p:nvPr>
            <p:ph type="body" sz="quarter" idx="10"/>
          </p:nvPr>
        </p:nvSpPr>
        <p:spPr>
          <a:xfrm>
            <a:off x="1019173" y="1351313"/>
            <a:ext cx="10868027" cy="654191"/>
          </a:xfrm>
        </p:spPr>
        <p:txBody>
          <a:bodyPr lIns="0" tIns="0" rIns="0" bIns="0" anchor="t"/>
          <a:lstStyle/>
          <a:p>
            <a:r>
              <a:rPr lang="en-US" dirty="0">
                <a:solidFill>
                  <a:srgbClr val="5D5B5C"/>
                </a:solidFill>
                <a:latin typeface="Arial"/>
                <a:ea typeface="Helvetica Neue" panose="02000503000000020004" pitchFamily="2" charset="0"/>
                <a:cs typeface="Arial"/>
              </a:rPr>
              <a:t>Climate resilience</a:t>
            </a:r>
            <a:endParaRPr lang="en-US" dirty="0">
              <a:solidFill>
                <a:srgbClr val="5D5B5C"/>
              </a:solidFill>
              <a:ea typeface="Helvetica Neue" panose="02000503000000020004" pitchFamily="2" charset="0"/>
            </a:endParaRPr>
          </a:p>
          <a:p>
            <a:endParaRPr lang="en-US" dirty="0">
              <a:solidFill>
                <a:srgbClr val="5D5B5C"/>
              </a:solidFill>
            </a:endParaRPr>
          </a:p>
        </p:txBody>
      </p:sp>
    </p:spTree>
    <p:extLst>
      <p:ext uri="{BB962C8B-B14F-4D97-AF65-F5344CB8AC3E}">
        <p14:creationId xmlns:p14="http://schemas.microsoft.com/office/powerpoint/2010/main" val="35806800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40;p8">
            <a:extLst>
              <a:ext uri="{FF2B5EF4-FFF2-40B4-BE49-F238E27FC236}">
                <a16:creationId xmlns:a16="http://schemas.microsoft.com/office/drawing/2014/main" id="{5D4CBE03-AD24-F77F-B96B-7F2CE147ADDF}"/>
              </a:ext>
            </a:extLst>
          </p:cNvPr>
          <p:cNvSpPr txBox="1"/>
          <p:nvPr/>
        </p:nvSpPr>
        <p:spPr>
          <a:xfrm>
            <a:off x="1725060" y="3041258"/>
            <a:ext cx="9628651" cy="511592"/>
          </a:xfrm>
          <a:prstGeom prst="roundRect">
            <a:avLst/>
          </a:prstGeom>
          <a:noFill/>
          <a:ln w="22225" cap="flat" cmpd="sng">
            <a:noFill/>
            <a:prstDash val="solid"/>
            <a:round/>
            <a:headEnd type="none" w="sm" len="sm"/>
            <a:tailEnd type="none" w="sm" len="sm"/>
          </a:ln>
        </p:spPr>
        <p:txBody>
          <a:bodyPr spcFirstLastPara="1" wrap="square" lIns="0" tIns="0" rIns="0" bIns="0" anchor="ctr" anchorCtr="0">
            <a:noAutofit/>
          </a:bodyPr>
          <a:lstStyle/>
          <a:p>
            <a:pPr>
              <a:defRPr/>
            </a:pPr>
            <a:r>
              <a:rPr lang="en-GB" sz="2000" b="1">
                <a:latin typeface="Arial" panose="020B0604020202020204"/>
                <a:ea typeface="Roboto"/>
                <a:sym typeface="Arial"/>
              </a:rPr>
              <a:t>IFRS S2</a:t>
            </a:r>
            <a:r>
              <a:rPr kumimoji="0" lang="en-GB" sz="2000" b="1" i="0" u="none" strike="noStrike" kern="1200" cap="none" spc="0" normalizeH="0" baseline="0" noProof="0">
                <a:ln>
                  <a:noFill/>
                </a:ln>
                <a:effectLst/>
                <a:uLnTx/>
                <a:uFillTx/>
                <a:latin typeface="Arial" panose="020B0604020202020204"/>
                <a:ea typeface="Roboto"/>
                <a:cs typeface="+mn-cs"/>
                <a:sym typeface="Arial"/>
              </a:rPr>
              <a:t> includes application guidance on how to </a:t>
            </a:r>
            <a:r>
              <a:rPr lang="en-GB" sz="2000" b="1">
                <a:latin typeface="Arial" panose="020B0604020202020204"/>
                <a:ea typeface="Roboto"/>
                <a:sym typeface="Arial"/>
              </a:rPr>
              <a:t>apply</a:t>
            </a:r>
            <a:r>
              <a:rPr kumimoji="0" lang="en-GB" sz="2000" b="1" i="0" u="none" strike="noStrike" kern="1200" cap="none" spc="0" normalizeH="0" baseline="0" noProof="0">
                <a:ln>
                  <a:noFill/>
                </a:ln>
                <a:effectLst/>
                <a:uLnTx/>
                <a:uFillTx/>
                <a:latin typeface="Arial" panose="020B0604020202020204"/>
                <a:ea typeface="Roboto"/>
                <a:cs typeface="+mn-cs"/>
                <a:sym typeface="Arial"/>
              </a:rPr>
              <a:t> scenario analysis</a:t>
            </a:r>
          </a:p>
          <a:p>
            <a:pPr marL="0" marR="0" lvl="0" indent="0" algn="l" defTabSz="914400" rtl="0" eaLnBrk="1" fontAlgn="auto" latinLnBrk="0" hangingPunct="1">
              <a:lnSpc>
                <a:spcPct val="100000"/>
              </a:lnSpc>
              <a:spcBef>
                <a:spcPts val="300"/>
              </a:spcBef>
              <a:spcAft>
                <a:spcPts val="0"/>
              </a:spcAft>
              <a:buClrTx/>
              <a:buSzTx/>
              <a:buFontTx/>
              <a:buNone/>
              <a:tabLst/>
              <a:defRPr/>
            </a:pPr>
            <a:r>
              <a:rPr kumimoji="0" lang="en-GB" b="0" i="0" u="none" strike="noStrike" kern="1200" cap="none" spc="0" normalizeH="0" baseline="0" noProof="0">
                <a:ln>
                  <a:noFill/>
                </a:ln>
                <a:effectLst/>
                <a:uLnTx/>
                <a:uFillTx/>
                <a:latin typeface="Arial" panose="020B0604020202020204" pitchFamily="34" charset="0"/>
                <a:ea typeface="+mn-ea"/>
                <a:cs typeface="+mn-cs"/>
                <a:sym typeface="Arial"/>
              </a:rPr>
              <a:t>Building on TCFD materials</a:t>
            </a:r>
          </a:p>
        </p:txBody>
      </p:sp>
      <p:sp>
        <p:nvSpPr>
          <p:cNvPr id="24" name="Text Placeholder 23">
            <a:extLst>
              <a:ext uri="{FF2B5EF4-FFF2-40B4-BE49-F238E27FC236}">
                <a16:creationId xmlns:a16="http://schemas.microsoft.com/office/drawing/2014/main" id="{0E5B468F-8A15-937E-A54F-5B0BE24C243B}"/>
              </a:ext>
            </a:extLst>
          </p:cNvPr>
          <p:cNvSpPr>
            <a:spLocks noGrp="1"/>
          </p:cNvSpPr>
          <p:nvPr>
            <p:ph type="body" sz="quarter" idx="10"/>
          </p:nvPr>
        </p:nvSpPr>
        <p:spPr>
          <a:xfrm>
            <a:off x="1019173" y="1351313"/>
            <a:ext cx="10188578" cy="654191"/>
          </a:xfrm>
        </p:spPr>
        <p:txBody>
          <a:bodyPr lIns="0" tIns="0" rIns="0" bIns="0" anchor="t"/>
          <a:lstStyle/>
          <a:p>
            <a:r>
              <a:rPr lang="en-GB" dirty="0">
                <a:solidFill>
                  <a:srgbClr val="5D5B5C"/>
                </a:solidFill>
                <a:latin typeface="Arial"/>
                <a:cs typeface="Arial"/>
              </a:rPr>
              <a:t>Climate resilience: scenario analysis   </a:t>
            </a:r>
            <a:endParaRPr lang="en-GB" dirty="0">
              <a:solidFill>
                <a:srgbClr val="5D5B5C"/>
              </a:solidFill>
            </a:endParaRPr>
          </a:p>
        </p:txBody>
      </p:sp>
      <p:sp>
        <p:nvSpPr>
          <p:cNvPr id="5" name="Footer Placeholder 4">
            <a:extLst>
              <a:ext uri="{FF2B5EF4-FFF2-40B4-BE49-F238E27FC236}">
                <a16:creationId xmlns:a16="http://schemas.microsoft.com/office/drawing/2014/main" id="{0AA8F7A3-3FCC-8C89-DC3B-694EEF4D6C95}"/>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790123A-71E8-BF43-B702-A9002E60F899}" type="slidenum">
              <a:rPr kumimoji="0" lang="en-US" sz="1200" b="0" i="0" u="none" strike="noStrike" kern="1200" cap="none" spc="0" normalizeH="0" baseline="0" noProof="0" smtClean="0">
                <a:ln>
                  <a:noFill/>
                </a:ln>
                <a:solidFill>
                  <a:srgbClr val="5F6061"/>
                </a:solidFill>
                <a:effectLst/>
                <a:uLnTx/>
                <a:uFillTx/>
                <a:latin typeface="Arial" panose="020B060402020202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srgbClr val="5F6061"/>
              </a:solidFill>
              <a:effectLst/>
              <a:uLnTx/>
              <a:uFillTx/>
              <a:latin typeface="Arial" panose="020B0604020202020204"/>
              <a:ea typeface="+mn-ea"/>
              <a:cs typeface="Arial" panose="020B0604020202020204" pitchFamily="34" charset="0"/>
            </a:endParaRPr>
          </a:p>
        </p:txBody>
      </p:sp>
      <p:sp>
        <p:nvSpPr>
          <p:cNvPr id="57" name="Text Placeholder 2">
            <a:extLst>
              <a:ext uri="{FF2B5EF4-FFF2-40B4-BE49-F238E27FC236}">
                <a16:creationId xmlns:a16="http://schemas.microsoft.com/office/drawing/2014/main" id="{C26231D7-7DAC-6ACF-01BB-4CF576ED8844}"/>
              </a:ext>
            </a:extLst>
          </p:cNvPr>
          <p:cNvSpPr txBox="1">
            <a:spLocks/>
          </p:cNvSpPr>
          <p:nvPr/>
        </p:nvSpPr>
        <p:spPr>
          <a:xfrm>
            <a:off x="984249" y="1941310"/>
            <a:ext cx="10739440" cy="490536"/>
          </a:xfrm>
          <a:prstGeom prst="rect">
            <a:avLst/>
          </a:prstGeom>
        </p:spPr>
        <p:txBody>
          <a:bodyPr lIns="91440" tIns="45720" rIns="91440" bIns="45720" anchor="t"/>
          <a:lstStyle>
            <a:lvl1pPr marL="0" indent="0" algn="l" defTabSz="914400" rtl="0" eaLnBrk="1" latinLnBrk="0" hangingPunct="1">
              <a:lnSpc>
                <a:spcPct val="100000"/>
              </a:lnSpc>
              <a:spcBef>
                <a:spcPts val="1000"/>
              </a:spcBef>
              <a:buFont typeface="Arial" panose="020B0604020202020204" pitchFamily="34" charset="0"/>
              <a:buNone/>
              <a:defRPr sz="3330" kern="120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spcAft>
                <a:spcPts val="600"/>
              </a:spcAft>
              <a:defRPr/>
            </a:pPr>
            <a:r>
              <a:rPr kumimoji="0" lang="en-GB" sz="2000" b="0" i="0" u="none" strike="noStrike" kern="1200" cap="none" spc="0" normalizeH="0" baseline="0" noProof="0">
                <a:ln>
                  <a:noFill/>
                </a:ln>
                <a:solidFill>
                  <a:srgbClr val="5F6061"/>
                </a:solidFill>
                <a:effectLst/>
                <a:uLnTx/>
                <a:uFillTx/>
                <a:latin typeface="Arial" panose="020B0604020202020204"/>
                <a:ea typeface="+mn-ea"/>
                <a:cs typeface="Arial"/>
              </a:rPr>
              <a:t>Companies need to use climate-related scenario analysis when reporting on climate resilience </a:t>
            </a:r>
          </a:p>
        </p:txBody>
      </p:sp>
      <p:pic>
        <p:nvPicPr>
          <p:cNvPr id="11" name="Picture 10" descr="Shape&#10;&#10;Description automatically generated with low confidence">
            <a:extLst>
              <a:ext uri="{FF2B5EF4-FFF2-40B4-BE49-F238E27FC236}">
                <a16:creationId xmlns:a16="http://schemas.microsoft.com/office/drawing/2014/main" id="{C443CC71-E9E8-7A63-862B-D9A61DE1C241}"/>
              </a:ext>
            </a:extLst>
          </p:cNvPr>
          <p:cNvPicPr>
            <a:picLocks noChangeAspect="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1143000" y="3057272"/>
            <a:ext cx="490538" cy="490538"/>
          </a:xfrm>
          <a:prstGeom prst="rect">
            <a:avLst/>
          </a:prstGeom>
        </p:spPr>
      </p:pic>
      <p:sp>
        <p:nvSpPr>
          <p:cNvPr id="12" name="TextBox 11">
            <a:extLst>
              <a:ext uri="{FF2B5EF4-FFF2-40B4-BE49-F238E27FC236}">
                <a16:creationId xmlns:a16="http://schemas.microsoft.com/office/drawing/2014/main" id="{1EB48FE7-F6BF-1CFC-E1D9-2741A7A9E70D}"/>
              </a:ext>
            </a:extLst>
          </p:cNvPr>
          <p:cNvSpPr txBox="1"/>
          <p:nvPr/>
        </p:nvSpPr>
        <p:spPr>
          <a:xfrm>
            <a:off x="1624804" y="3998750"/>
            <a:ext cx="9003509" cy="1785104"/>
          </a:xfrm>
          <a:prstGeom prst="rect">
            <a:avLst/>
          </a:prstGeom>
          <a:solidFill>
            <a:schemeClr val="accent6">
              <a:alpha val="31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000" b="0" i="0" u="none" strike="noStrike" kern="1200" cap="none" spc="0" normalizeH="0" baseline="0" noProof="0">
                <a:ln>
                  <a:noFill/>
                </a:ln>
                <a:effectLst/>
                <a:uLnTx/>
                <a:uFillTx/>
                <a:latin typeface="Arial" panose="020B0604020202020204" pitchFamily="34" charset="0"/>
                <a:ea typeface="Calibri" panose="020F0502020204030204" pitchFamily="34" charset="0"/>
                <a:cs typeface="Times New Roman (Body CS)"/>
              </a:rPr>
              <a:t>The guidance requires:</a:t>
            </a:r>
          </a:p>
          <a:p>
            <a:pPr marL="285750" indent="-285750">
              <a:spcAft>
                <a:spcPts val="600"/>
              </a:spcAft>
              <a:buFont typeface="Arial" panose="020B0604020202020204" pitchFamily="34" charset="0"/>
              <a:buChar char="•"/>
              <a:defRPr/>
            </a:pPr>
            <a:r>
              <a:rPr kumimoji="0" lang="en-GB" sz="2000" b="0" i="0" u="none" strike="noStrike" kern="1200" cap="none" spc="0" normalizeH="0" baseline="0" noProof="0">
                <a:ln>
                  <a:noFill/>
                </a:ln>
                <a:effectLst/>
                <a:uLnTx/>
                <a:uFillTx/>
                <a:latin typeface="Arial" panose="020B0604020202020204" pitchFamily="34" charset="0"/>
                <a:ea typeface="Calibri" panose="020F0502020204030204" pitchFamily="34" charset="0"/>
                <a:cs typeface="Times New Roman (Body CS)"/>
              </a:rPr>
              <a:t>a method of climate-related scenario analysis </a:t>
            </a:r>
            <a:r>
              <a:rPr kumimoji="0" lang="en-GB" sz="2000" b="1" i="0" u="none" strike="noStrike" kern="1200" cap="none" spc="0" normalizeH="0" baseline="0" noProof="0">
                <a:ln>
                  <a:noFill/>
                </a:ln>
                <a:effectLst/>
                <a:uLnTx/>
                <a:uFillTx/>
                <a:latin typeface="Arial" panose="020B0604020202020204" pitchFamily="34" charset="0"/>
                <a:ea typeface="Calibri" panose="020F0502020204030204" pitchFamily="34" charset="0"/>
                <a:cs typeface="Times New Roman (Body CS)"/>
              </a:rPr>
              <a:t>commensurate</a:t>
            </a:r>
            <a:r>
              <a:rPr kumimoji="0" lang="en-GB" sz="2000" b="0" i="0" u="none" strike="noStrike" kern="1200" cap="none" spc="0" normalizeH="0" baseline="0" noProof="0">
                <a:ln>
                  <a:noFill/>
                </a:ln>
                <a:effectLst/>
                <a:uLnTx/>
                <a:uFillTx/>
                <a:latin typeface="Arial" panose="020B0604020202020204" pitchFamily="34" charset="0"/>
                <a:ea typeface="Calibri" panose="020F0502020204030204" pitchFamily="34" charset="0"/>
                <a:cs typeface="Times New Roman (Body CS)"/>
              </a:rPr>
              <a:t> with a company’s circumstances</a:t>
            </a:r>
          </a:p>
          <a:p>
            <a:pPr marL="285750" indent="-285750">
              <a:spcAft>
                <a:spcPts val="600"/>
              </a:spcAft>
              <a:buFont typeface="Arial" panose="020B0604020202020204" pitchFamily="34" charset="0"/>
              <a:buChar char="•"/>
              <a:defRPr/>
            </a:pPr>
            <a:r>
              <a:rPr kumimoji="0" lang="en-GB" sz="2000" b="0" i="0" u="none" strike="noStrike" kern="1200" cap="none" spc="0" normalizeH="0" baseline="0" noProof="0">
                <a:ln>
                  <a:noFill/>
                </a:ln>
                <a:effectLst/>
                <a:uLnTx/>
                <a:uFillTx/>
                <a:latin typeface="Arial" panose="020B0604020202020204" pitchFamily="34" charset="0"/>
                <a:ea typeface="Calibri" panose="020F0502020204030204" pitchFamily="34" charset="0"/>
                <a:cs typeface="Times New Roman (Body CS)"/>
              </a:rPr>
              <a:t>the use of </a:t>
            </a:r>
            <a:r>
              <a:rPr lang="en-GB" sz="2000" b="1">
                <a:latin typeface="Arial" panose="020B0604020202020204" pitchFamily="34" charset="0"/>
              </a:rPr>
              <a:t>all reasonable </a:t>
            </a:r>
            <a:r>
              <a:rPr kumimoji="0" lang="en-GB" sz="2000" b="1" i="0" u="none" strike="noStrike" kern="1200" cap="none" spc="0" normalizeH="0" baseline="0" noProof="0">
                <a:ln>
                  <a:noFill/>
                </a:ln>
                <a:effectLst/>
                <a:uLnTx/>
                <a:uFillTx/>
                <a:latin typeface="Arial" panose="020B0604020202020204" pitchFamily="34" charset="0"/>
                <a:ea typeface="Calibri" panose="020F0502020204030204" pitchFamily="34" charset="0"/>
                <a:cs typeface="Times New Roman (Body CS)"/>
              </a:rPr>
              <a:t>and supportable information </a:t>
            </a:r>
            <a:r>
              <a:rPr kumimoji="0" lang="en-GB" sz="2000" b="0" i="0" u="none" strike="noStrike" kern="1200" cap="none" spc="0" normalizeH="0" baseline="0" noProof="0">
                <a:ln>
                  <a:noFill/>
                </a:ln>
                <a:effectLst/>
                <a:uLnTx/>
                <a:uFillTx/>
                <a:latin typeface="Arial" panose="020B0604020202020204" pitchFamily="34" charset="0"/>
                <a:ea typeface="Calibri" panose="020F0502020204030204" pitchFamily="34" charset="0"/>
                <a:cs typeface="Times New Roman (Body CS)"/>
              </a:rPr>
              <a:t>that is available to a company at the reporting date without </a:t>
            </a:r>
            <a:r>
              <a:rPr kumimoji="0" lang="en-GB" sz="2000" b="1" i="0" u="none" strike="noStrike" kern="1200" cap="none" spc="0" normalizeH="0" baseline="0" noProof="0">
                <a:ln>
                  <a:noFill/>
                </a:ln>
                <a:effectLst/>
                <a:uLnTx/>
                <a:uFillTx/>
                <a:latin typeface="Arial" panose="020B0604020202020204" pitchFamily="34" charset="0"/>
                <a:ea typeface="Calibri" panose="020F0502020204030204" pitchFamily="34" charset="0"/>
                <a:cs typeface="Times New Roman (Body CS)"/>
              </a:rPr>
              <a:t>undue cost or effort</a:t>
            </a:r>
            <a:endParaRPr kumimoji="0" lang="en-GB" sz="2000" b="0" i="0" u="none" strike="noStrike" kern="1200" cap="none" spc="0" normalizeH="0" baseline="0" noProof="0">
              <a:ln>
                <a:noFill/>
              </a:ln>
              <a:effectLst/>
              <a:highlight>
                <a:srgbClr val="FFFF00"/>
              </a:highlight>
              <a:uLnTx/>
              <a:uFillTx/>
              <a:latin typeface="Arial" panose="020B0604020202020204" pitchFamily="34" charset="0"/>
              <a:ea typeface="Calibri" panose="020F0502020204030204" pitchFamily="34" charset="0"/>
              <a:cs typeface="Times New Roman (Body CS)"/>
            </a:endParaRPr>
          </a:p>
        </p:txBody>
      </p:sp>
    </p:spTree>
    <p:extLst>
      <p:ext uri="{BB962C8B-B14F-4D97-AF65-F5344CB8AC3E}">
        <p14:creationId xmlns:p14="http://schemas.microsoft.com/office/powerpoint/2010/main" val="40721462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D9A45B31-9E91-B3BC-6362-D94EBBA59A5D}"/>
              </a:ext>
            </a:extLst>
          </p:cNvPr>
          <p:cNvSpPr/>
          <p:nvPr/>
        </p:nvSpPr>
        <p:spPr>
          <a:xfrm>
            <a:off x="971550" y="2546350"/>
            <a:ext cx="10737850" cy="901700"/>
          </a:xfrm>
          <a:prstGeom prst="roundRect">
            <a:avLst>
              <a:gd name="adj" fmla="val 0"/>
            </a:avLst>
          </a:prstGeom>
          <a:solidFill>
            <a:schemeClr val="accent6">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 Placeholder 2">
            <a:extLst>
              <a:ext uri="{FF2B5EF4-FFF2-40B4-BE49-F238E27FC236}">
                <a16:creationId xmlns:a16="http://schemas.microsoft.com/office/drawing/2014/main" id="{B833DBD4-954B-96E3-976B-A3BA361A1EAE}"/>
              </a:ext>
            </a:extLst>
          </p:cNvPr>
          <p:cNvSpPr>
            <a:spLocks noGrp="1"/>
          </p:cNvSpPr>
          <p:nvPr>
            <p:ph type="body" sz="quarter" idx="4294967295"/>
          </p:nvPr>
        </p:nvSpPr>
        <p:spPr>
          <a:xfrm>
            <a:off x="1019174" y="1351313"/>
            <a:ext cx="5083608" cy="1142194"/>
          </a:xfrm>
          <a:prstGeom prst="rect">
            <a:avLst/>
          </a:prstGeom>
        </p:spPr>
        <p:txBody>
          <a:bodyPr lIns="0" tIns="0" rIns="0" bIns="0" anchor="t">
            <a:normAutofit/>
          </a:bodyPr>
          <a:lstStyle/>
          <a:p>
            <a:r>
              <a:rPr lang="en-US" sz="3300">
                <a:latin typeface="Arial"/>
                <a:cs typeface="Arial"/>
              </a:rPr>
              <a:t>GHG emissions</a:t>
            </a:r>
            <a:endParaRPr lang="en-GB" sz="3300">
              <a:latin typeface="Arial"/>
              <a:cs typeface="Arial"/>
            </a:endParaRPr>
          </a:p>
        </p:txBody>
      </p:sp>
      <p:sp>
        <p:nvSpPr>
          <p:cNvPr id="4" name="Text Placeholder 3">
            <a:extLst>
              <a:ext uri="{FF2B5EF4-FFF2-40B4-BE49-F238E27FC236}">
                <a16:creationId xmlns:a16="http://schemas.microsoft.com/office/drawing/2014/main" id="{F2E966D6-F2B2-7DA7-41D7-F50E8C3A52D1}"/>
              </a:ext>
            </a:extLst>
          </p:cNvPr>
          <p:cNvSpPr>
            <a:spLocks noGrp="1"/>
          </p:cNvSpPr>
          <p:nvPr>
            <p:ph type="body" sz="quarter" idx="19"/>
          </p:nvPr>
        </p:nvSpPr>
        <p:spPr>
          <a:xfrm>
            <a:off x="1835150" y="2613903"/>
            <a:ext cx="9791700" cy="815098"/>
          </a:xfrm>
        </p:spPr>
        <p:txBody>
          <a:bodyPr wrap="square" anchor="ctr">
            <a:noAutofit/>
          </a:bodyPr>
          <a:lstStyle/>
          <a:p>
            <a:pPr marL="0" indent="0">
              <a:buNone/>
            </a:pPr>
            <a:r>
              <a:rPr lang="en-GB" sz="2000">
                <a:latin typeface="+mn-lt"/>
                <a:cs typeface="Arial"/>
              </a:rPr>
              <a:t>Disclose a company’s absolute gross Scope 1, Scope 2 and Scope 3 GHG emissions</a:t>
            </a:r>
          </a:p>
        </p:txBody>
      </p:sp>
      <p:sp>
        <p:nvSpPr>
          <p:cNvPr id="5" name="Footer Placeholder 4">
            <a:extLst>
              <a:ext uri="{FF2B5EF4-FFF2-40B4-BE49-F238E27FC236}">
                <a16:creationId xmlns:a16="http://schemas.microsoft.com/office/drawing/2014/main" id="{84FF026B-9DE3-AB97-4466-BF504B803FDB}"/>
              </a:ext>
            </a:extLst>
          </p:cNvPr>
          <p:cNvSpPr>
            <a:spLocks noGrp="1"/>
          </p:cNvSpPr>
          <p:nvPr>
            <p:ph type="ftr" sz="quarter" idx="3"/>
          </p:nvPr>
        </p:nvSpPr>
        <p:spPr>
          <a:xfrm>
            <a:off x="11207751" y="378132"/>
            <a:ext cx="612773" cy="261895"/>
          </a:xfrm>
        </p:spPr>
        <p:txBody>
          <a:bodyPr anchor="t">
            <a:normAutofit/>
          </a:bodyPr>
          <a:lstStyle/>
          <a:p>
            <a:pPr>
              <a:spcAft>
                <a:spcPts val="600"/>
              </a:spcAft>
            </a:pPr>
            <a:fld id="{4790123A-71E8-BF43-B702-A9002E60F899}" type="slidenum">
              <a:rPr lang="en-US" smtClean="0"/>
              <a:pPr>
                <a:spcAft>
                  <a:spcPts val="600"/>
                </a:spcAft>
              </a:pPr>
              <a:t>24</a:t>
            </a:fld>
            <a:endParaRPr lang="en-US"/>
          </a:p>
        </p:txBody>
      </p:sp>
      <p:sp>
        <p:nvSpPr>
          <p:cNvPr id="17" name="Text Placeholder 3">
            <a:extLst>
              <a:ext uri="{FF2B5EF4-FFF2-40B4-BE49-F238E27FC236}">
                <a16:creationId xmlns:a16="http://schemas.microsoft.com/office/drawing/2014/main" id="{68FB5539-5A90-2BD5-9D22-04F3C3761307}"/>
              </a:ext>
            </a:extLst>
          </p:cNvPr>
          <p:cNvSpPr txBox="1">
            <a:spLocks/>
          </p:cNvSpPr>
          <p:nvPr/>
        </p:nvSpPr>
        <p:spPr>
          <a:xfrm>
            <a:off x="1184273" y="5893542"/>
            <a:ext cx="7200000" cy="546899"/>
          </a:xfrm>
          <a:prstGeom prst="rect">
            <a:avLst/>
          </a:prstGeom>
        </p:spPr>
        <p:txBody>
          <a:bodyPr wrap="square" lIns="72000" tIns="72000" rIns="72000" bIns="72000" numCol="1" spcCol="540000" anchor="ctr"/>
          <a:lstStyle>
            <a:lvl1pPr marL="285750" marR="0" indent="-2857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sz="14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800" b="1"/>
              <a:t>Measured in accordance with the GHG </a:t>
            </a:r>
            <a:br>
              <a:rPr lang="en-GB" sz="1800" b="1"/>
            </a:br>
            <a:r>
              <a:rPr lang="en-GB" sz="1800" b="1"/>
              <a:t>Protocol Corporate Standard</a:t>
            </a:r>
          </a:p>
        </p:txBody>
      </p:sp>
      <p:sp>
        <p:nvSpPr>
          <p:cNvPr id="18" name="TextBox 17">
            <a:extLst>
              <a:ext uri="{FF2B5EF4-FFF2-40B4-BE49-F238E27FC236}">
                <a16:creationId xmlns:a16="http://schemas.microsoft.com/office/drawing/2014/main" id="{4D5B7378-2896-BDBD-8B8D-E5ADEF19949B}"/>
              </a:ext>
            </a:extLst>
          </p:cNvPr>
          <p:cNvSpPr txBox="1"/>
          <p:nvPr/>
        </p:nvSpPr>
        <p:spPr>
          <a:xfrm>
            <a:off x="8132323" y="3867150"/>
            <a:ext cx="3358287" cy="2299842"/>
          </a:xfrm>
          <a:prstGeom prst="rect">
            <a:avLst/>
          </a:prstGeom>
          <a:noFill/>
          <a:ln w="28575">
            <a:solidFill>
              <a:schemeClr val="accent3"/>
            </a:solidFill>
          </a:ln>
        </p:spPr>
        <p:txBody>
          <a:bodyPr wrap="square" lIns="72000" tIns="72000" rIns="72000" bIns="72000" rtlCol="0" anchor="t">
            <a:spAutoFit/>
          </a:bodyPr>
          <a:lstStyle/>
          <a:p>
            <a:pPr marL="0" indent="0">
              <a:spcBef>
                <a:spcPts val="600"/>
              </a:spcBef>
              <a:spcAft>
                <a:spcPts val="600"/>
              </a:spcAft>
              <a:buNone/>
              <a:defRPr/>
            </a:pPr>
            <a:r>
              <a:rPr lang="en-GB" sz="2000">
                <a:latin typeface="Arial" panose="020B0604020202020204" pitchFamily="34" charset="0"/>
                <a:cs typeface="Arial" panose="020B0604020202020204" pitchFamily="34" charset="0"/>
              </a:rPr>
              <a:t>Disclosure of how and why a company has used specific inputs, assumptions and estimation techniques to measure its GHG emissions, including any changes to these</a:t>
            </a:r>
          </a:p>
        </p:txBody>
      </p:sp>
      <p:pic>
        <p:nvPicPr>
          <p:cNvPr id="8" name="Graphic 7" descr="Information with solid fill">
            <a:extLst>
              <a:ext uri="{FF2B5EF4-FFF2-40B4-BE49-F238E27FC236}">
                <a16:creationId xmlns:a16="http://schemas.microsoft.com/office/drawing/2014/main" id="{C94D80DE-5C75-D705-01D3-4F6328B9B400}"/>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54100" y="2705100"/>
            <a:ext cx="622300" cy="622300"/>
          </a:xfrm>
          <a:prstGeom prst="rect">
            <a:avLst/>
          </a:prstGeom>
        </p:spPr>
      </p:pic>
      <p:sp>
        <p:nvSpPr>
          <p:cNvPr id="15" name="Text Placeholder 3">
            <a:extLst>
              <a:ext uri="{FF2B5EF4-FFF2-40B4-BE49-F238E27FC236}">
                <a16:creationId xmlns:a16="http://schemas.microsoft.com/office/drawing/2014/main" id="{A1CC6986-09C7-D71F-3953-8E4D5BBB47FF}"/>
              </a:ext>
            </a:extLst>
          </p:cNvPr>
          <p:cNvSpPr txBox="1">
            <a:spLocks/>
          </p:cNvSpPr>
          <p:nvPr/>
        </p:nvSpPr>
        <p:spPr>
          <a:xfrm>
            <a:off x="1184273" y="3867150"/>
            <a:ext cx="6956583" cy="2017526"/>
          </a:xfrm>
          <a:prstGeom prst="rect">
            <a:avLst/>
          </a:prstGeom>
        </p:spPr>
        <p:txBody>
          <a:bodyPr wrap="square" lIns="0" tIns="0" rIns="0" bIns="0" numCol="1" spcCol="540000" anchor="t">
            <a:noAutofit/>
          </a:bodyPr>
          <a:lstStyle>
            <a:lvl1pPr marL="285750" marR="0" indent="-2857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sz="14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spcAft>
                <a:spcPts val="600"/>
              </a:spcAft>
              <a:buClr>
                <a:schemeClr val="accent3"/>
              </a:buClr>
              <a:defRPr/>
            </a:pPr>
            <a:r>
              <a:rPr lang="en-GB" sz="2000" b="1">
                <a:latin typeface="Arial"/>
                <a:cs typeface="Arial"/>
              </a:rPr>
              <a:t>Scope 1: </a:t>
            </a:r>
            <a:r>
              <a:rPr lang="en-GB" sz="2000">
                <a:latin typeface="Arial"/>
                <a:cs typeface="Arial"/>
              </a:rPr>
              <a:t>direct emissions</a:t>
            </a:r>
          </a:p>
          <a:p>
            <a:pPr>
              <a:spcBef>
                <a:spcPts val="600"/>
              </a:spcBef>
              <a:spcAft>
                <a:spcPts val="600"/>
              </a:spcAft>
              <a:buClr>
                <a:schemeClr val="accent3"/>
              </a:buClr>
              <a:defRPr/>
            </a:pPr>
            <a:r>
              <a:rPr lang="en-GB" sz="2000" b="1">
                <a:latin typeface="Arial"/>
                <a:cs typeface="Arial"/>
              </a:rPr>
              <a:t>Scope 2: </a:t>
            </a:r>
            <a:r>
              <a:rPr lang="en-GB" sz="2000">
                <a:latin typeface="Arial"/>
                <a:cs typeface="Arial"/>
              </a:rPr>
              <a:t>indirect emissions from the generation of purchased energy consumed by the company</a:t>
            </a:r>
          </a:p>
          <a:p>
            <a:pPr>
              <a:spcBef>
                <a:spcPts val="600"/>
              </a:spcBef>
              <a:spcAft>
                <a:spcPts val="600"/>
              </a:spcAft>
              <a:buClr>
                <a:schemeClr val="accent3"/>
              </a:buClr>
              <a:defRPr/>
            </a:pPr>
            <a:r>
              <a:rPr lang="en-GB" sz="2000" b="1">
                <a:latin typeface="Arial"/>
                <a:cs typeface="Arial"/>
              </a:rPr>
              <a:t>Scope 3: </a:t>
            </a:r>
            <a:r>
              <a:rPr lang="en-GB" sz="2000">
                <a:latin typeface="Arial"/>
                <a:cs typeface="Arial"/>
              </a:rPr>
              <a:t>other indirect emissions that occur in the company’s value chain</a:t>
            </a:r>
          </a:p>
        </p:txBody>
      </p:sp>
      <p:sp>
        <p:nvSpPr>
          <p:cNvPr id="19" name="Text Placeholder 3">
            <a:extLst>
              <a:ext uri="{FF2B5EF4-FFF2-40B4-BE49-F238E27FC236}">
                <a16:creationId xmlns:a16="http://schemas.microsoft.com/office/drawing/2014/main" id="{00C75EFE-4B7C-DAF6-070B-532F21FAE105}"/>
              </a:ext>
            </a:extLst>
          </p:cNvPr>
          <p:cNvSpPr txBox="1">
            <a:spLocks/>
          </p:cNvSpPr>
          <p:nvPr/>
        </p:nvSpPr>
        <p:spPr>
          <a:xfrm>
            <a:off x="8431721" y="496417"/>
            <a:ext cx="1059316" cy="1534465"/>
          </a:xfrm>
          <a:prstGeom prst="rect">
            <a:avLst/>
          </a:prstGeom>
        </p:spPr>
        <p:txBody>
          <a:bodyPr wrap="square" lIns="0" tIns="0" rIns="0" bIns="0" numCol="1" spcCol="540000">
            <a:normAutofit/>
          </a:bodyPr>
          <a:lstStyle>
            <a:lvl1pPr marL="285750" marR="0" indent="-2857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sz="14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spcAft>
                <a:spcPts val="600"/>
              </a:spcAft>
              <a:buClr>
                <a:schemeClr val="accent3"/>
              </a:buClr>
              <a:buNone/>
              <a:defRPr/>
            </a:pPr>
            <a:endParaRPr lang="en-GB">
              <a:solidFill>
                <a:schemeClr val="accent3"/>
              </a:solidFill>
            </a:endParaRPr>
          </a:p>
        </p:txBody>
      </p:sp>
      <p:sp>
        <p:nvSpPr>
          <p:cNvPr id="2" name="Text Placeholder 3">
            <a:extLst>
              <a:ext uri="{FF2B5EF4-FFF2-40B4-BE49-F238E27FC236}">
                <a16:creationId xmlns:a16="http://schemas.microsoft.com/office/drawing/2014/main" id="{BAEF9DEC-3C8A-0ACB-0510-381EBC3BD662}"/>
              </a:ext>
            </a:extLst>
          </p:cNvPr>
          <p:cNvSpPr>
            <a:spLocks noGrp="1"/>
          </p:cNvSpPr>
          <p:nvPr>
            <p:ph type="body" sz="quarter" idx="10"/>
          </p:nvPr>
        </p:nvSpPr>
        <p:spPr>
          <a:xfrm>
            <a:off x="1019173" y="1351313"/>
            <a:ext cx="10868027" cy="654191"/>
          </a:xfrm>
        </p:spPr>
        <p:txBody>
          <a:bodyPr lIns="0" tIns="0" rIns="0" bIns="0" anchor="t"/>
          <a:lstStyle/>
          <a:p>
            <a:r>
              <a:rPr lang="en-US" dirty="0">
                <a:solidFill>
                  <a:srgbClr val="5D5B5C"/>
                </a:solidFill>
                <a:latin typeface="Arial"/>
                <a:ea typeface="Helvetica Neue" panose="02000503000000020004" pitchFamily="2" charset="0"/>
                <a:cs typeface="Arial"/>
              </a:rPr>
              <a:t>GHG emissions</a:t>
            </a:r>
            <a:endParaRPr lang="en-US" dirty="0">
              <a:solidFill>
                <a:srgbClr val="5D5B5C"/>
              </a:solidFill>
              <a:ea typeface="Helvetica Neue" panose="02000503000000020004" pitchFamily="2" charset="0"/>
            </a:endParaRPr>
          </a:p>
          <a:p>
            <a:endParaRPr lang="en-US" dirty="0">
              <a:solidFill>
                <a:srgbClr val="5D5B5C"/>
              </a:solidFill>
            </a:endParaRPr>
          </a:p>
        </p:txBody>
      </p:sp>
    </p:spTree>
    <p:extLst>
      <p:ext uri="{BB962C8B-B14F-4D97-AF65-F5344CB8AC3E}">
        <p14:creationId xmlns:p14="http://schemas.microsoft.com/office/powerpoint/2010/main" val="15973709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833DBD4-954B-96E3-976B-A3BA361A1EAE}"/>
              </a:ext>
            </a:extLst>
          </p:cNvPr>
          <p:cNvSpPr>
            <a:spLocks noGrp="1"/>
          </p:cNvSpPr>
          <p:nvPr>
            <p:ph type="body" sz="quarter" idx="4294967295"/>
          </p:nvPr>
        </p:nvSpPr>
        <p:spPr>
          <a:xfrm>
            <a:off x="1019173" y="1351313"/>
            <a:ext cx="10387179" cy="1142194"/>
          </a:xfrm>
          <a:prstGeom prst="rect">
            <a:avLst/>
          </a:prstGeom>
        </p:spPr>
        <p:txBody>
          <a:bodyPr lIns="0" tIns="0" rIns="0" bIns="0" anchor="t">
            <a:normAutofit/>
          </a:bodyPr>
          <a:lstStyle/>
          <a:p>
            <a:pPr>
              <a:spcAft>
                <a:spcPts val="600"/>
              </a:spcAft>
            </a:pPr>
            <a:r>
              <a:rPr lang="en-GB" dirty="0">
                <a:solidFill>
                  <a:srgbClr val="5D5B5C"/>
                </a:solidFill>
                <a:latin typeface="Arial"/>
                <a:cs typeface="Arial"/>
              </a:rPr>
              <a:t>Industry-specific requirements</a:t>
            </a:r>
          </a:p>
          <a:p>
            <a:pPr>
              <a:spcAft>
                <a:spcPts val="600"/>
              </a:spcAft>
            </a:pPr>
            <a:endParaRPr lang="en-GB" dirty="0">
              <a:solidFill>
                <a:srgbClr val="5D5B5C"/>
              </a:solidFill>
            </a:endParaRPr>
          </a:p>
        </p:txBody>
      </p:sp>
      <p:sp>
        <p:nvSpPr>
          <p:cNvPr id="4" name="Text Placeholder 3">
            <a:extLst>
              <a:ext uri="{FF2B5EF4-FFF2-40B4-BE49-F238E27FC236}">
                <a16:creationId xmlns:a16="http://schemas.microsoft.com/office/drawing/2014/main" id="{F2E966D6-F2B2-7DA7-41D7-F50E8C3A52D1}"/>
              </a:ext>
            </a:extLst>
          </p:cNvPr>
          <p:cNvSpPr>
            <a:spLocks noGrp="1"/>
          </p:cNvSpPr>
          <p:nvPr>
            <p:ph type="body" sz="quarter" idx="19"/>
          </p:nvPr>
        </p:nvSpPr>
        <p:spPr>
          <a:xfrm>
            <a:off x="1015568" y="2396108"/>
            <a:ext cx="4061408" cy="3522349"/>
          </a:xfrm>
        </p:spPr>
        <p:txBody>
          <a:bodyPr wrap="square" lIns="0" tIns="0" rIns="0" bIns="0" numCol="1" spcCol="540000" anchor="t">
            <a:noAutofit/>
          </a:bodyPr>
          <a:lstStyle/>
          <a:p>
            <a:pPr marL="0" indent="0">
              <a:buNone/>
            </a:pPr>
            <a:r>
              <a:rPr lang="en-GB" sz="1800">
                <a:latin typeface="Arial"/>
                <a:cs typeface="Arial"/>
              </a:rPr>
              <a:t>Industry-specific disclosure is useful because:</a:t>
            </a:r>
          </a:p>
          <a:p>
            <a:pPr marL="342900" indent="-342900">
              <a:buFont typeface="Arial" panose="020B0604020202020204" pitchFamily="34" charset="0"/>
              <a:buChar char="•"/>
            </a:pPr>
            <a:r>
              <a:rPr lang="en-GB" sz="1800">
                <a:latin typeface="Arial"/>
                <a:cs typeface="Arial"/>
              </a:rPr>
              <a:t>relevant sustainability-related issues </a:t>
            </a:r>
            <a:r>
              <a:rPr lang="en-GB" sz="1800" b="1">
                <a:latin typeface="Arial"/>
                <a:cs typeface="Arial"/>
              </a:rPr>
              <a:t>vary by industry</a:t>
            </a:r>
          </a:p>
          <a:p>
            <a:pPr marL="342900" indent="-342900"/>
            <a:r>
              <a:rPr lang="en-GB" sz="1800">
                <a:latin typeface="Arial"/>
                <a:cs typeface="Arial"/>
              </a:rPr>
              <a:t>investors analyse companies and portfolios by </a:t>
            </a:r>
            <a:r>
              <a:rPr lang="en-GB" sz="1800" b="1">
                <a:latin typeface="Arial"/>
                <a:cs typeface="Arial"/>
              </a:rPr>
              <a:t>industry and sector </a:t>
            </a:r>
          </a:p>
          <a:p>
            <a:pPr marL="342900" indent="-342900"/>
            <a:r>
              <a:rPr lang="en-GB" sz="1800">
                <a:latin typeface="Arial"/>
                <a:cs typeface="Arial"/>
              </a:rPr>
              <a:t>companies can focus on reporting that more </a:t>
            </a:r>
            <a:r>
              <a:rPr lang="en-GB" sz="1800" b="1">
                <a:latin typeface="Arial"/>
                <a:cs typeface="Arial"/>
              </a:rPr>
              <a:t>closely fits</a:t>
            </a:r>
            <a:r>
              <a:rPr lang="en-GB" sz="1800">
                <a:latin typeface="Arial"/>
                <a:cs typeface="Arial"/>
              </a:rPr>
              <a:t> their business</a:t>
            </a:r>
            <a:endParaRPr lang="en-GB" sz="1800"/>
          </a:p>
          <a:p>
            <a:pPr marL="342900" indent="-342900"/>
            <a:r>
              <a:rPr lang="en-GB" sz="1800">
                <a:latin typeface="Arial"/>
                <a:cs typeface="Arial"/>
              </a:rPr>
              <a:t>it </a:t>
            </a:r>
            <a:r>
              <a:rPr lang="en-GB" sz="1800" b="1">
                <a:latin typeface="Arial"/>
                <a:cs typeface="Arial"/>
              </a:rPr>
              <a:t>reduces costs and minimise noise</a:t>
            </a:r>
            <a:r>
              <a:rPr lang="en-GB" sz="1800">
                <a:latin typeface="Arial"/>
                <a:cs typeface="Arial"/>
              </a:rPr>
              <a:t> by focusing on the most relevant information</a:t>
            </a:r>
          </a:p>
        </p:txBody>
      </p:sp>
      <p:sp>
        <p:nvSpPr>
          <p:cNvPr id="5" name="Footer Placeholder 4">
            <a:extLst>
              <a:ext uri="{FF2B5EF4-FFF2-40B4-BE49-F238E27FC236}">
                <a16:creationId xmlns:a16="http://schemas.microsoft.com/office/drawing/2014/main" id="{84FF026B-9DE3-AB97-4466-BF504B803FDB}"/>
              </a:ext>
            </a:extLst>
          </p:cNvPr>
          <p:cNvSpPr>
            <a:spLocks noGrp="1"/>
          </p:cNvSpPr>
          <p:nvPr>
            <p:ph type="ftr" sz="quarter" idx="3"/>
          </p:nvPr>
        </p:nvSpPr>
        <p:spPr>
          <a:xfrm>
            <a:off x="11207751" y="378132"/>
            <a:ext cx="612773" cy="261895"/>
          </a:xfrm>
        </p:spPr>
        <p:txBody>
          <a:bodyPr anchor="t">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4790123A-71E8-BF43-B702-A9002E60F899}" type="slidenum">
              <a:rPr kumimoji="0" lang="en-US" sz="1200" b="0" i="0" u="none" strike="noStrike" kern="1200" cap="none" spc="0" normalizeH="0" baseline="0" noProof="0" smtClean="0">
                <a:ln>
                  <a:noFill/>
                </a:ln>
                <a:solidFill>
                  <a:srgbClr val="5F6061"/>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25</a:t>
            </a:fld>
            <a:endParaRPr kumimoji="0" lang="en-US" sz="1200" b="0" i="0" u="none" strike="noStrike" kern="1200" cap="none" spc="0" normalizeH="0" baseline="0" noProof="0">
              <a:ln>
                <a:noFill/>
              </a:ln>
              <a:solidFill>
                <a:srgbClr val="5F6061"/>
              </a:solidFill>
              <a:effectLst/>
              <a:uLnTx/>
              <a:uFillTx/>
              <a:latin typeface="Arial" panose="020B0604020202020204"/>
              <a:ea typeface="+mn-ea"/>
              <a:cs typeface="+mn-cs"/>
            </a:endParaRPr>
          </a:p>
        </p:txBody>
      </p:sp>
      <p:sp>
        <p:nvSpPr>
          <p:cNvPr id="2" name="Rectangle 1">
            <a:extLst>
              <a:ext uri="{FF2B5EF4-FFF2-40B4-BE49-F238E27FC236}">
                <a16:creationId xmlns:a16="http://schemas.microsoft.com/office/drawing/2014/main" id="{130D2E3E-00E2-6E57-5318-F3CCA1117251}"/>
              </a:ext>
            </a:extLst>
          </p:cNvPr>
          <p:cNvSpPr/>
          <p:nvPr/>
        </p:nvSpPr>
        <p:spPr>
          <a:xfrm>
            <a:off x="5870121" y="2290655"/>
            <a:ext cx="4973370" cy="2955110"/>
          </a:xfrm>
          <a:prstGeom prst="rect">
            <a:avLst/>
          </a:prstGeom>
          <a:solidFill>
            <a:schemeClr val="accent6">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6" name="TextBox 5">
            <a:extLst>
              <a:ext uri="{FF2B5EF4-FFF2-40B4-BE49-F238E27FC236}">
                <a16:creationId xmlns:a16="http://schemas.microsoft.com/office/drawing/2014/main" id="{7CBA24CB-FD1A-F879-2ADB-6D7692EA58B3}"/>
              </a:ext>
            </a:extLst>
          </p:cNvPr>
          <p:cNvSpPr txBox="1"/>
          <p:nvPr/>
        </p:nvSpPr>
        <p:spPr>
          <a:xfrm>
            <a:off x="6048090" y="2417274"/>
            <a:ext cx="4813874" cy="2616101"/>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b="0" i="0" u="none" strike="noStrike" kern="1200" cap="none" spc="0" normalizeH="0" baseline="0" noProof="0" dirty="0">
                <a:ln>
                  <a:noFill/>
                </a:ln>
                <a:solidFill>
                  <a:srgbClr val="5F6061"/>
                </a:solidFill>
                <a:effectLst/>
                <a:uLnTx/>
                <a:uFillTx/>
                <a:latin typeface="Arial" panose="020B0604020202020204"/>
                <a:ea typeface="+mn-ea"/>
                <a:cs typeface="Arial"/>
              </a:rPr>
              <a:t>IFRS S2:</a:t>
            </a: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b="0" i="0" u="none" strike="noStrike" kern="1200" cap="none" spc="0" normalizeH="0" baseline="0" noProof="0" dirty="0">
                <a:ln>
                  <a:noFill/>
                </a:ln>
                <a:solidFill>
                  <a:srgbClr val="5F6061"/>
                </a:solidFill>
                <a:effectLst/>
                <a:uLnTx/>
                <a:uFillTx/>
                <a:latin typeface="Arial" panose="020B0604020202020204"/>
                <a:ea typeface="+mn-ea"/>
                <a:cs typeface="Arial"/>
              </a:rPr>
              <a:t>requires that industry-specific disclosures be provided. The industry-based metrics provided are illustrative guidance rather than requirements</a:t>
            </a: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b="0" i="0" u="none" strike="noStrike" kern="1200" cap="none" spc="0" normalizeH="0" baseline="0" noProof="0" dirty="0">
                <a:ln>
                  <a:noFill/>
                </a:ln>
                <a:solidFill>
                  <a:srgbClr val="5F6061"/>
                </a:solidFill>
                <a:effectLst/>
                <a:uLnTx/>
                <a:uFillTx/>
                <a:latin typeface="Arial" panose="020B0604020202020204"/>
                <a:ea typeface="+mn-ea"/>
                <a:cs typeface="Arial"/>
              </a:rPr>
              <a:t>an exception to this is information about financed emissions which is required to be provided</a:t>
            </a:r>
          </a:p>
        </p:txBody>
      </p:sp>
      <p:cxnSp>
        <p:nvCxnSpPr>
          <p:cNvPr id="9" name="Straight Connector 8">
            <a:extLst>
              <a:ext uri="{FF2B5EF4-FFF2-40B4-BE49-F238E27FC236}">
                <a16:creationId xmlns:a16="http://schemas.microsoft.com/office/drawing/2014/main" id="{AE9A76EC-2D2A-2E45-1504-C54CD9C09F7F}"/>
              </a:ext>
            </a:extLst>
          </p:cNvPr>
          <p:cNvCxnSpPr>
            <a:cxnSpLocks/>
          </p:cNvCxnSpPr>
          <p:nvPr/>
        </p:nvCxnSpPr>
        <p:spPr>
          <a:xfrm>
            <a:off x="5894614" y="2290562"/>
            <a:ext cx="4940238"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8" name="Picture 9" descr="Icon&#10;&#10;Description automatically generated">
            <a:extLst>
              <a:ext uri="{FF2B5EF4-FFF2-40B4-BE49-F238E27FC236}">
                <a16:creationId xmlns:a16="http://schemas.microsoft.com/office/drawing/2014/main" id="{29439579-B562-F5FD-5FAD-4EA97F3B76A6}"/>
              </a:ext>
            </a:extLst>
          </p:cNvPr>
          <p:cNvPicPr>
            <a:picLocks noChangeAspect="1"/>
          </p:cNvPicPr>
          <p:nvPr/>
        </p:nvPicPr>
        <p:blipFill>
          <a:blip r:embed="rId3"/>
          <a:stretch>
            <a:fillRect/>
          </a:stretch>
        </p:blipFill>
        <p:spPr>
          <a:xfrm>
            <a:off x="10132560" y="1520598"/>
            <a:ext cx="695325" cy="676275"/>
          </a:xfrm>
          <a:prstGeom prst="rect">
            <a:avLst/>
          </a:prstGeom>
        </p:spPr>
      </p:pic>
    </p:spTree>
    <p:extLst>
      <p:ext uri="{BB962C8B-B14F-4D97-AF65-F5344CB8AC3E}">
        <p14:creationId xmlns:p14="http://schemas.microsoft.com/office/powerpoint/2010/main" val="34124292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06A03E0-40BE-0D19-CF10-F18F67B826C0}"/>
              </a:ext>
            </a:extLst>
          </p:cNvPr>
          <p:cNvSpPr>
            <a:spLocks noGrp="1"/>
          </p:cNvSpPr>
          <p:nvPr>
            <p:ph type="body" sz="quarter" idx="19"/>
          </p:nvPr>
        </p:nvSpPr>
        <p:spPr>
          <a:xfrm>
            <a:off x="1818603" y="2233063"/>
            <a:ext cx="9275936" cy="4624937"/>
          </a:xfrm>
        </p:spPr>
        <p:txBody>
          <a:bodyPr wrap="square" lIns="0" tIns="0" rIns="0" bIns="0" numCol="1" spcCol="540000" anchor="t"/>
          <a:lstStyle/>
          <a:p>
            <a:pPr marL="0" indent="0">
              <a:spcBef>
                <a:spcPts val="200"/>
              </a:spcBef>
              <a:spcAft>
                <a:spcPts val="400"/>
              </a:spcAft>
              <a:buNone/>
            </a:pPr>
            <a:r>
              <a:rPr lang="en-GB" sz="1800">
                <a:latin typeface="Arial"/>
                <a:cs typeface="Arial"/>
              </a:rPr>
              <a:t>Use of well-known </a:t>
            </a:r>
            <a:r>
              <a:rPr lang="en-GB" sz="1800" b="1">
                <a:latin typeface="Arial"/>
                <a:cs typeface="Arial"/>
              </a:rPr>
              <a:t>terminology and concepts</a:t>
            </a:r>
            <a:br>
              <a:rPr lang="en-GB" sz="1800">
                <a:latin typeface="Arial"/>
                <a:cs typeface="Arial"/>
              </a:rPr>
            </a:br>
            <a:endParaRPr lang="en-GB" sz="1800">
              <a:latin typeface="Arial"/>
              <a:cs typeface="Arial"/>
            </a:endParaRPr>
          </a:p>
          <a:p>
            <a:pPr marL="0" indent="0">
              <a:spcBef>
                <a:spcPts val="200"/>
              </a:spcBef>
              <a:spcAft>
                <a:spcPts val="400"/>
              </a:spcAft>
              <a:buNone/>
            </a:pPr>
            <a:r>
              <a:rPr lang="en-GB" sz="1800">
                <a:latin typeface="Arial"/>
                <a:cs typeface="Arial"/>
              </a:rPr>
              <a:t>Proportionate:</a:t>
            </a:r>
          </a:p>
          <a:p>
            <a:pPr marL="537845" lvl="1" indent="-269875">
              <a:spcBef>
                <a:spcPts val="200"/>
              </a:spcBef>
              <a:spcAft>
                <a:spcPts val="400"/>
              </a:spcAft>
              <a:buFont typeface="Arial" panose="020B0604020202020204" pitchFamily="34" charset="0"/>
              <a:buChar char="•"/>
            </a:pPr>
            <a:r>
              <a:rPr lang="en-GB" sz="1700">
                <a:latin typeface="Arial"/>
                <a:cs typeface="Arial"/>
              </a:rPr>
              <a:t>the instruction to</a:t>
            </a:r>
            <a:r>
              <a:rPr lang="en-GB" sz="1700" b="1">
                <a:latin typeface="Arial"/>
                <a:cs typeface="Arial"/>
              </a:rPr>
              <a:t> use reasonable and supportable </a:t>
            </a:r>
            <a:r>
              <a:rPr lang="en-GB" sz="1700">
                <a:latin typeface="Arial"/>
                <a:cs typeface="Arial"/>
              </a:rPr>
              <a:t>information available without </a:t>
            </a:r>
            <a:r>
              <a:rPr lang="en-GB" sz="1700" b="1">
                <a:latin typeface="Arial"/>
                <a:cs typeface="Arial"/>
              </a:rPr>
              <a:t>undue cost or effort</a:t>
            </a:r>
          </a:p>
          <a:p>
            <a:pPr marL="537845" lvl="1" indent="-269875">
              <a:spcBef>
                <a:spcPts val="200"/>
              </a:spcBef>
              <a:spcAft>
                <a:spcPts val="400"/>
              </a:spcAft>
              <a:buFont typeface="Arial" panose="020B0604020202020204" pitchFamily="34" charset="0"/>
              <a:buChar char="•"/>
            </a:pPr>
            <a:r>
              <a:rPr lang="en-GB" sz="1700">
                <a:latin typeface="Arial"/>
                <a:cs typeface="Arial"/>
              </a:rPr>
              <a:t>consideration of </a:t>
            </a:r>
            <a:r>
              <a:rPr lang="en-GB" sz="1700" b="1">
                <a:latin typeface="Arial"/>
                <a:cs typeface="Arial"/>
              </a:rPr>
              <a:t>skills, capabilities and resources</a:t>
            </a:r>
            <a:br>
              <a:rPr lang="en-GB" sz="1700" b="1">
                <a:latin typeface="Arial"/>
                <a:cs typeface="Arial"/>
              </a:rPr>
            </a:br>
            <a:endParaRPr lang="en-GB" sz="1700" b="1">
              <a:latin typeface="Arial"/>
              <a:cs typeface="Arial"/>
            </a:endParaRPr>
          </a:p>
          <a:p>
            <a:pPr marL="0" indent="0">
              <a:spcBef>
                <a:spcPts val="200"/>
              </a:spcBef>
              <a:spcAft>
                <a:spcPts val="400"/>
              </a:spcAft>
              <a:buNone/>
            </a:pPr>
            <a:r>
              <a:rPr lang="en-GB" sz="1800">
                <a:latin typeface="Arial"/>
                <a:cs typeface="Arial"/>
              </a:rPr>
              <a:t>Help through:</a:t>
            </a:r>
            <a:endParaRPr lang="en-GB" sz="1800"/>
          </a:p>
          <a:p>
            <a:pPr marL="537845" lvl="1" indent="-269875">
              <a:spcBef>
                <a:spcPts val="200"/>
              </a:spcBef>
              <a:spcAft>
                <a:spcPts val="400"/>
              </a:spcAft>
              <a:buFont typeface="Arial" panose="020B0604020202020204" pitchFamily="34" charset="0"/>
              <a:buChar char="•"/>
              <a:defRPr/>
            </a:pPr>
            <a:r>
              <a:rPr lang="en-GB" sz="1700" b="1">
                <a:latin typeface="Arial"/>
                <a:cs typeface="Arial"/>
              </a:rPr>
              <a:t>guidance</a:t>
            </a:r>
            <a:r>
              <a:rPr lang="en-GB" sz="1700">
                <a:latin typeface="Arial"/>
                <a:cs typeface="Arial"/>
              </a:rPr>
              <a:t> within the Standards and educational materials</a:t>
            </a:r>
          </a:p>
          <a:p>
            <a:pPr marL="537845" lvl="1" indent="-269875">
              <a:spcBef>
                <a:spcPts val="200"/>
              </a:spcBef>
              <a:spcAft>
                <a:spcPts val="400"/>
              </a:spcAft>
              <a:buFont typeface="Arial" panose="020B0604020202020204" pitchFamily="34" charset="0"/>
              <a:buChar char="•"/>
              <a:defRPr/>
            </a:pPr>
            <a:r>
              <a:rPr kumimoji="0" lang="en-GB" sz="1700" b="1" i="0" u="none" strike="noStrike" kern="1200" cap="none" spc="0" normalizeH="0" baseline="0" noProof="0">
                <a:ln>
                  <a:noFill/>
                </a:ln>
                <a:effectLst/>
                <a:uLnTx/>
                <a:uFillTx/>
                <a:latin typeface="Arial"/>
                <a:cs typeface="Arial"/>
              </a:rPr>
              <a:t>sources of guidance </a:t>
            </a:r>
            <a:r>
              <a:rPr kumimoji="0" lang="en-GB" sz="1700" b="0" i="0" u="none" strike="noStrike" kern="1200" cap="none" spc="0" normalizeH="0" baseline="0" noProof="0">
                <a:ln>
                  <a:noFill/>
                </a:ln>
                <a:effectLst/>
                <a:uLnTx/>
                <a:uFillTx/>
                <a:latin typeface="Arial"/>
                <a:cs typeface="Arial"/>
              </a:rPr>
              <a:t>to identify sustainability-related risks and opportunities, and metrics</a:t>
            </a:r>
            <a:r>
              <a:rPr lang="en-GB" sz="1700">
                <a:latin typeface="Arial"/>
                <a:cs typeface="Arial"/>
              </a:rPr>
              <a:t> </a:t>
            </a:r>
          </a:p>
          <a:p>
            <a:pPr marL="537845" lvl="1" indent="-269875">
              <a:spcBef>
                <a:spcPts val="200"/>
              </a:spcBef>
              <a:spcAft>
                <a:spcPts val="400"/>
              </a:spcAft>
              <a:buFont typeface="Arial" panose="020B0604020202020204" pitchFamily="34" charset="0"/>
              <a:buChar char="•"/>
              <a:defRPr/>
            </a:pPr>
            <a:r>
              <a:rPr lang="en-GB" sz="1700" b="0" i="0" u="none" strike="noStrike" kern="1200" cap="none" spc="0" normalizeH="0" baseline="0" noProof="0">
                <a:ln>
                  <a:noFill/>
                </a:ln>
                <a:effectLst/>
                <a:uLnTx/>
                <a:uFillTx/>
                <a:latin typeface="Arial"/>
                <a:cs typeface="Arial"/>
              </a:rPr>
              <a:t>other clarifications, such as permitting </a:t>
            </a:r>
            <a:r>
              <a:rPr lang="en-GB" sz="1700" b="1">
                <a:latin typeface="Arial"/>
                <a:cs typeface="Arial"/>
              </a:rPr>
              <a:t>qualitative</a:t>
            </a:r>
            <a:r>
              <a:rPr lang="en-GB" sz="1700">
                <a:latin typeface="Arial"/>
                <a:cs typeface="Arial"/>
              </a:rPr>
              <a:t> scenario analysis and qualitative information on financial effects</a:t>
            </a:r>
            <a:br>
              <a:rPr lang="en-GB" sz="1700">
                <a:latin typeface="Arial"/>
                <a:cs typeface="Arial"/>
              </a:rPr>
            </a:br>
            <a:endParaRPr lang="en-GB" sz="1700">
              <a:latin typeface="Arial"/>
              <a:cs typeface="Arial"/>
            </a:endParaRPr>
          </a:p>
          <a:p>
            <a:pPr marL="0" indent="0">
              <a:spcBef>
                <a:spcPts val="200"/>
              </a:spcBef>
              <a:spcAft>
                <a:spcPts val="400"/>
              </a:spcAft>
              <a:buNone/>
            </a:pPr>
            <a:r>
              <a:rPr lang="en-GB" sz="1800">
                <a:latin typeface="Arial"/>
                <a:cs typeface="Arial"/>
              </a:rPr>
              <a:t>Transitional </a:t>
            </a:r>
            <a:r>
              <a:rPr lang="en-GB" sz="1800" b="1">
                <a:latin typeface="Arial"/>
                <a:cs typeface="Arial"/>
              </a:rPr>
              <a:t>reliefs</a:t>
            </a:r>
            <a:endParaRPr lang="en-GB" sz="1800">
              <a:latin typeface="Arial"/>
              <a:cs typeface="Arial"/>
            </a:endParaRPr>
          </a:p>
        </p:txBody>
      </p:sp>
      <p:sp>
        <p:nvSpPr>
          <p:cNvPr id="2" name="Footer Placeholder 14">
            <a:extLst>
              <a:ext uri="{FF2B5EF4-FFF2-40B4-BE49-F238E27FC236}">
                <a16:creationId xmlns:a16="http://schemas.microsoft.com/office/drawing/2014/main" id="{DC18B7EC-6E7E-27CC-B201-8D5CE1ECD576}"/>
              </a:ext>
            </a:extLst>
          </p:cNvPr>
          <p:cNvSpPr>
            <a:spLocks noGrp="1"/>
          </p:cNvSpPr>
          <p:nvPr>
            <p:ph type="ftr" sz="quarter" idx="3"/>
          </p:nvPr>
        </p:nvSpPr>
        <p:spPr>
          <a:prstGeom prst="rect">
            <a:avLst/>
          </a:prstGeom>
        </p:spPr>
        <p:txBody>
          <a:bodyPr vert="horz" lIns="0" tIns="0" rIns="0" bIns="0" rtlCol="0" anchor="t" anchorCtr="0"/>
          <a:lstStyle>
            <a:lvl1pPr algn="l">
              <a:defRPr sz="1200">
                <a:solidFill>
                  <a:schemeClr val="tx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790123A-71E8-BF43-B702-A9002E60F899}" type="slidenum">
              <a:rPr kumimoji="0" lang="en-US" sz="1200" b="0" i="0" u="none" strike="noStrike" kern="1200" cap="none" spc="0" normalizeH="0" baseline="0" noProof="0" smtClean="0">
                <a:ln>
                  <a:noFill/>
                </a:ln>
                <a:solidFill>
                  <a:srgbClr val="5F6061"/>
                </a:solidFill>
                <a:effectLst/>
                <a:uLnTx/>
                <a:uFillTx/>
                <a:latin typeface="Arial" panose="020B060402020202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srgbClr val="5F6061"/>
              </a:solidFill>
              <a:effectLst/>
              <a:uLnTx/>
              <a:uFillTx/>
              <a:latin typeface="Arial" panose="020B0604020202020204"/>
              <a:ea typeface="+mn-ea"/>
              <a:cs typeface="Arial" panose="020B0604020202020204" pitchFamily="34" charset="0"/>
            </a:endParaRPr>
          </a:p>
        </p:txBody>
      </p:sp>
      <p:pic>
        <p:nvPicPr>
          <p:cNvPr id="3" name="Picture 2">
            <a:extLst>
              <a:ext uri="{FF2B5EF4-FFF2-40B4-BE49-F238E27FC236}">
                <a16:creationId xmlns:a16="http://schemas.microsoft.com/office/drawing/2014/main" id="{6B644201-69CF-2EDD-89B6-0EF8178E949A}"/>
              </a:ext>
            </a:extLst>
          </p:cNvPr>
          <p:cNvPicPr>
            <a:picLocks noChangeAspect="1"/>
          </p:cNvPicPr>
          <p:nvPr/>
        </p:nvPicPr>
        <p:blipFill>
          <a:blip r:embed="rId3">
            <a:duotone>
              <a:schemeClr val="accent3">
                <a:shade val="45000"/>
                <a:satMod val="135000"/>
              </a:schemeClr>
              <a:prstClr val="white"/>
            </a:duotone>
          </a:blip>
          <a:stretch>
            <a:fillRect/>
          </a:stretch>
        </p:blipFill>
        <p:spPr>
          <a:xfrm>
            <a:off x="1019172" y="2160340"/>
            <a:ext cx="561601" cy="561601"/>
          </a:xfrm>
          <a:prstGeom prst="rect">
            <a:avLst/>
          </a:prstGeom>
        </p:spPr>
      </p:pic>
      <p:pic>
        <p:nvPicPr>
          <p:cNvPr id="7" name="Picture 6">
            <a:extLst>
              <a:ext uri="{FF2B5EF4-FFF2-40B4-BE49-F238E27FC236}">
                <a16:creationId xmlns:a16="http://schemas.microsoft.com/office/drawing/2014/main" id="{C6B345E5-F308-DD52-3546-5A96F63BC20A}"/>
              </a:ext>
            </a:extLst>
          </p:cNvPr>
          <p:cNvPicPr>
            <a:picLocks noChangeAspect="1"/>
          </p:cNvPicPr>
          <p:nvPr/>
        </p:nvPicPr>
        <p:blipFill>
          <a:blip r:embed="rId4">
            <a:duotone>
              <a:schemeClr val="accent3">
                <a:shade val="45000"/>
                <a:satMod val="135000"/>
              </a:schemeClr>
              <a:prstClr val="white"/>
            </a:duotone>
          </a:blip>
          <a:stretch>
            <a:fillRect/>
          </a:stretch>
        </p:blipFill>
        <p:spPr>
          <a:xfrm>
            <a:off x="1019172" y="2987091"/>
            <a:ext cx="561601" cy="561601"/>
          </a:xfrm>
          <a:prstGeom prst="rect">
            <a:avLst/>
          </a:prstGeom>
        </p:spPr>
      </p:pic>
      <p:pic>
        <p:nvPicPr>
          <p:cNvPr id="9" name="Picture 8">
            <a:extLst>
              <a:ext uri="{FF2B5EF4-FFF2-40B4-BE49-F238E27FC236}">
                <a16:creationId xmlns:a16="http://schemas.microsoft.com/office/drawing/2014/main" id="{20403F2F-A961-9E8D-41FB-241DA2B93209}"/>
              </a:ext>
            </a:extLst>
          </p:cNvPr>
          <p:cNvPicPr>
            <a:picLocks noChangeAspect="1"/>
          </p:cNvPicPr>
          <p:nvPr/>
        </p:nvPicPr>
        <p:blipFill>
          <a:blip r:embed="rId5">
            <a:duotone>
              <a:schemeClr val="accent3">
                <a:shade val="45000"/>
                <a:satMod val="135000"/>
              </a:schemeClr>
              <a:prstClr val="white"/>
            </a:duotone>
          </a:blip>
          <a:stretch>
            <a:fillRect/>
          </a:stretch>
        </p:blipFill>
        <p:spPr>
          <a:xfrm>
            <a:off x="1019171" y="4376748"/>
            <a:ext cx="561601" cy="561601"/>
          </a:xfrm>
          <a:prstGeom prst="rect">
            <a:avLst/>
          </a:prstGeom>
        </p:spPr>
      </p:pic>
      <p:pic>
        <p:nvPicPr>
          <p:cNvPr id="10" name="Picture 9">
            <a:extLst>
              <a:ext uri="{FF2B5EF4-FFF2-40B4-BE49-F238E27FC236}">
                <a16:creationId xmlns:a16="http://schemas.microsoft.com/office/drawing/2014/main" id="{14F3D0FE-4F55-207F-F4AA-80AA680E7142}"/>
              </a:ext>
            </a:extLst>
          </p:cNvPr>
          <p:cNvPicPr>
            <a:picLocks noChangeAspect="1"/>
          </p:cNvPicPr>
          <p:nvPr/>
        </p:nvPicPr>
        <p:blipFill>
          <a:blip r:embed="rId6">
            <a:duotone>
              <a:schemeClr val="accent3">
                <a:shade val="45000"/>
                <a:satMod val="135000"/>
              </a:schemeClr>
              <a:prstClr val="white"/>
            </a:duotone>
          </a:blip>
          <a:stretch>
            <a:fillRect/>
          </a:stretch>
        </p:blipFill>
        <p:spPr>
          <a:xfrm>
            <a:off x="1091059" y="5984261"/>
            <a:ext cx="561601" cy="561601"/>
          </a:xfrm>
          <a:prstGeom prst="rect">
            <a:avLst/>
          </a:prstGeom>
        </p:spPr>
      </p:pic>
      <p:sp>
        <p:nvSpPr>
          <p:cNvPr id="6" name="Text Placeholder 2">
            <a:extLst>
              <a:ext uri="{FF2B5EF4-FFF2-40B4-BE49-F238E27FC236}">
                <a16:creationId xmlns:a16="http://schemas.microsoft.com/office/drawing/2014/main" id="{002DE14D-21BB-D778-EA3A-0025DD332970}"/>
              </a:ext>
            </a:extLst>
          </p:cNvPr>
          <p:cNvSpPr txBox="1">
            <a:spLocks/>
          </p:cNvSpPr>
          <p:nvPr/>
        </p:nvSpPr>
        <p:spPr>
          <a:xfrm>
            <a:off x="1019173" y="1351313"/>
            <a:ext cx="10387179" cy="1142194"/>
          </a:xfrm>
          <a:prstGeom prst="rect">
            <a:avLst/>
          </a:prstGeom>
        </p:spPr>
        <p:txBody>
          <a:bodyPr lIns="0" tIns="0" rIns="0" bIns="0" anchor="t">
            <a:normAutofit/>
          </a:bodyPr>
          <a:lstStyle>
            <a:lvl1pPr marL="0" indent="0" algn="l" defTabSz="914400" rtl="0" eaLnBrk="1" latinLnBrk="0" hangingPunct="1">
              <a:lnSpc>
                <a:spcPct val="100000"/>
              </a:lnSpc>
              <a:spcBef>
                <a:spcPts val="1000"/>
              </a:spcBef>
              <a:buFont typeface="Arial" panose="020B0604020202020204" pitchFamily="34" charset="0"/>
              <a:buNone/>
              <a:defRPr sz="3330" kern="120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en-GB" dirty="0">
                <a:solidFill>
                  <a:srgbClr val="5D5B5C"/>
                </a:solidFill>
                <a:latin typeface="Arial"/>
                <a:cs typeface="Arial"/>
              </a:rPr>
              <a:t>Mechanisms that support application</a:t>
            </a:r>
            <a:endParaRPr lang="en-GB" dirty="0">
              <a:solidFill>
                <a:srgbClr val="5D5B5C"/>
              </a:solidFill>
            </a:endParaRPr>
          </a:p>
        </p:txBody>
      </p:sp>
    </p:spTree>
    <p:extLst>
      <p:ext uri="{BB962C8B-B14F-4D97-AF65-F5344CB8AC3E}">
        <p14:creationId xmlns:p14="http://schemas.microsoft.com/office/powerpoint/2010/main" val="36501489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49A6438-CCF8-A30D-A5ED-62601ECD8055}"/>
              </a:ext>
            </a:extLst>
          </p:cNvPr>
          <p:cNvSpPr>
            <a:spLocks noGrp="1"/>
          </p:cNvSpPr>
          <p:nvPr>
            <p:ph type="body" sz="quarter" idx="4294967295"/>
          </p:nvPr>
        </p:nvSpPr>
        <p:spPr>
          <a:xfrm>
            <a:off x="1019173" y="1351313"/>
            <a:ext cx="8676369" cy="1142194"/>
          </a:xfrm>
          <a:prstGeom prst="rect">
            <a:avLst/>
          </a:prstGeom>
        </p:spPr>
        <p:txBody>
          <a:bodyPr lIns="0" tIns="0" rIns="0" bIns="0" anchor="t"/>
          <a:lstStyle/>
          <a:p>
            <a:r>
              <a:rPr lang="en-GB" dirty="0">
                <a:solidFill>
                  <a:srgbClr val="5D5B5C"/>
                </a:solidFill>
                <a:latin typeface="Arial"/>
                <a:cs typeface="Arial"/>
              </a:rPr>
              <a:t>Reliefs for first year of application</a:t>
            </a:r>
            <a:endParaRPr lang="en-GB" dirty="0">
              <a:solidFill>
                <a:srgbClr val="5D5B5C"/>
              </a:solidFill>
            </a:endParaRPr>
          </a:p>
        </p:txBody>
      </p:sp>
      <p:sp>
        <p:nvSpPr>
          <p:cNvPr id="11" name="Text Placeholder 10">
            <a:extLst>
              <a:ext uri="{FF2B5EF4-FFF2-40B4-BE49-F238E27FC236}">
                <a16:creationId xmlns:a16="http://schemas.microsoft.com/office/drawing/2014/main" id="{C5A0D3CD-B7E1-F441-8BCC-DE63E6C85885}"/>
              </a:ext>
            </a:extLst>
          </p:cNvPr>
          <p:cNvSpPr>
            <a:spLocks noGrp="1"/>
          </p:cNvSpPr>
          <p:nvPr>
            <p:ph type="body" sz="quarter" idx="19"/>
          </p:nvPr>
        </p:nvSpPr>
        <p:spPr>
          <a:xfrm>
            <a:off x="1019174" y="2570238"/>
            <a:ext cx="9256940" cy="3272313"/>
          </a:xfrm>
        </p:spPr>
        <p:txBody>
          <a:bodyPr wrap="square" lIns="0" tIns="0" rIns="0" bIns="0" numCol="1" spcCol="540000" anchor="t"/>
          <a:lstStyle/>
          <a:p>
            <a:pPr>
              <a:buClr>
                <a:schemeClr val="accent3"/>
              </a:buClr>
            </a:pPr>
            <a:r>
              <a:rPr lang="en-US" sz="1800">
                <a:latin typeface="Arial"/>
                <a:cs typeface="Arial"/>
              </a:rPr>
              <a:t>can </a:t>
            </a:r>
            <a:r>
              <a:rPr lang="en-US" sz="1800" b="1">
                <a:latin typeface="Arial"/>
                <a:cs typeface="Arial"/>
              </a:rPr>
              <a:t>limit disclosures</a:t>
            </a:r>
            <a:r>
              <a:rPr lang="en-US" sz="1800">
                <a:latin typeface="Arial"/>
                <a:cs typeface="Arial"/>
              </a:rPr>
              <a:t> to climate-related information</a:t>
            </a:r>
            <a:endParaRPr lang="en-GB" sz="1800">
              <a:latin typeface="Arial"/>
              <a:cs typeface="Arial"/>
            </a:endParaRPr>
          </a:p>
          <a:p>
            <a:pPr>
              <a:buClr>
                <a:schemeClr val="accent3"/>
              </a:buClr>
            </a:pPr>
            <a:r>
              <a:rPr lang="en-GB" sz="1800" b="1">
                <a:latin typeface="Arial"/>
                <a:cs typeface="Arial"/>
              </a:rPr>
              <a:t>later reporting allowed</a:t>
            </a:r>
            <a:r>
              <a:rPr lang="en-GB" sz="1800">
                <a:latin typeface="Arial"/>
                <a:cs typeface="Arial"/>
              </a:rPr>
              <a:t> - annual information can be provided with half year reporting </a:t>
            </a:r>
            <a:endParaRPr lang="en-US" sz="1800"/>
          </a:p>
          <a:p>
            <a:pPr>
              <a:buClr>
                <a:schemeClr val="accent3"/>
              </a:buClr>
            </a:pPr>
            <a:r>
              <a:rPr lang="en-GB" sz="1800" b="1">
                <a:latin typeface="Arial"/>
                <a:cs typeface="Arial"/>
              </a:rPr>
              <a:t>Scope 3 disclosure not required</a:t>
            </a:r>
            <a:endParaRPr lang="en-US" sz="1800" b="1">
              <a:latin typeface="Arial"/>
              <a:cs typeface="Arial"/>
            </a:endParaRPr>
          </a:p>
          <a:p>
            <a:pPr>
              <a:buClr>
                <a:schemeClr val="accent3"/>
              </a:buClr>
            </a:pPr>
            <a:r>
              <a:rPr lang="en-GB" sz="1800" b="1">
                <a:latin typeface="Arial"/>
                <a:cs typeface="Arial"/>
              </a:rPr>
              <a:t>do not need to apply Greenhouse Gas Protocol</a:t>
            </a:r>
            <a:r>
              <a:rPr lang="en-GB" sz="1800">
                <a:latin typeface="Arial"/>
                <a:cs typeface="Arial"/>
              </a:rPr>
              <a:t> if already using a different measurement approach</a:t>
            </a:r>
            <a:endParaRPr lang="en-US" sz="1800">
              <a:latin typeface="Arial"/>
              <a:cs typeface="Arial"/>
            </a:endParaRPr>
          </a:p>
          <a:p>
            <a:pPr>
              <a:buClr>
                <a:schemeClr val="accent3"/>
              </a:buClr>
            </a:pPr>
            <a:r>
              <a:rPr lang="en-GB" sz="1800" b="1">
                <a:latin typeface="Arial"/>
                <a:cs typeface="Arial"/>
              </a:rPr>
              <a:t>do not need to provide comparative information</a:t>
            </a:r>
            <a:r>
              <a:rPr lang="en-GB" sz="1800">
                <a:latin typeface="Arial"/>
                <a:cs typeface="Arial"/>
              </a:rPr>
              <a:t>*</a:t>
            </a:r>
            <a:endParaRPr lang="en-US" sz="1800">
              <a:latin typeface="Arial"/>
              <a:cs typeface="Arial"/>
            </a:endParaRPr>
          </a:p>
        </p:txBody>
      </p:sp>
      <p:sp>
        <p:nvSpPr>
          <p:cNvPr id="2" name="Footer Placeholder 14">
            <a:extLst>
              <a:ext uri="{FF2B5EF4-FFF2-40B4-BE49-F238E27FC236}">
                <a16:creationId xmlns:a16="http://schemas.microsoft.com/office/drawing/2014/main" id="{DC18B7EC-6E7E-27CC-B201-8D5CE1ECD576}"/>
              </a:ext>
            </a:extLst>
          </p:cNvPr>
          <p:cNvSpPr>
            <a:spLocks noGrp="1"/>
          </p:cNvSpPr>
          <p:nvPr>
            <p:ph type="ftr" sz="quarter" idx="3"/>
          </p:nvPr>
        </p:nvSpPr>
        <p:spPr>
          <a:prstGeom prst="rect">
            <a:avLst/>
          </a:prstGeom>
        </p:spPr>
        <p:txBody>
          <a:bodyPr vert="horz" lIns="0" tIns="0" rIns="0" bIns="0" rtlCol="0" anchor="t" anchorCtr="0"/>
          <a:lstStyle>
            <a:lvl1pPr algn="l">
              <a:defRPr sz="1200">
                <a:solidFill>
                  <a:schemeClr val="tx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790123A-71E8-BF43-B702-A9002E60F899}" type="slidenum">
              <a:rPr kumimoji="0" lang="en-US" sz="1200" b="0" i="0" u="none" strike="noStrike" kern="1200" cap="none" spc="0" normalizeH="0" baseline="0" noProof="0" smtClean="0">
                <a:ln>
                  <a:noFill/>
                </a:ln>
                <a:solidFill>
                  <a:srgbClr val="5F6061"/>
                </a:solidFill>
                <a:effectLst/>
                <a:uLnTx/>
                <a:uFillTx/>
                <a:latin typeface="Arial" panose="020B060402020202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srgbClr val="5F6061"/>
              </a:solidFill>
              <a:effectLst/>
              <a:uLnTx/>
              <a:uFillTx/>
              <a:latin typeface="Arial" panose="020B0604020202020204"/>
              <a:ea typeface="+mn-ea"/>
              <a:cs typeface="Arial" panose="020B0604020202020204" pitchFamily="34" charset="0"/>
            </a:endParaRPr>
          </a:p>
        </p:txBody>
      </p:sp>
      <p:sp>
        <p:nvSpPr>
          <p:cNvPr id="6" name="Text Placeholder 4">
            <a:extLst>
              <a:ext uri="{FF2B5EF4-FFF2-40B4-BE49-F238E27FC236}">
                <a16:creationId xmlns:a16="http://schemas.microsoft.com/office/drawing/2014/main" id="{14AF3274-96E0-0A80-C9F8-9C49E88A9CE4}"/>
              </a:ext>
            </a:extLst>
          </p:cNvPr>
          <p:cNvSpPr txBox="1">
            <a:spLocks/>
          </p:cNvSpPr>
          <p:nvPr/>
        </p:nvSpPr>
        <p:spPr>
          <a:xfrm>
            <a:off x="6556374" y="5194300"/>
            <a:ext cx="5083607" cy="1562390"/>
          </a:xfrm>
          <a:prstGeom prst="rect">
            <a:avLst/>
          </a:prstGeom>
        </p:spPr>
        <p:txBody>
          <a:bodyPr wrap="square" lIns="0" tIns="0" rIns="0" bIns="0" numCol="1" spcCol="540000"/>
          <a:lstStyle>
            <a:lvl1pPr marL="285750" marR="0" indent="-2857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sz="14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a:ln>
                <a:noFill/>
              </a:ln>
              <a:solidFill>
                <a:srgbClr val="5F6061"/>
              </a:solidFill>
              <a:effectLst/>
              <a:uLnTx/>
              <a:uFillTx/>
              <a:latin typeface="Arial" panose="020B0604020202020204" pitchFamily="34" charset="0"/>
              <a:ea typeface="+mn-ea"/>
              <a:cs typeface="Arial" panose="020B0604020202020204" pitchFamily="34" charset="0"/>
            </a:endParaRPr>
          </a:p>
        </p:txBody>
      </p:sp>
      <p:sp>
        <p:nvSpPr>
          <p:cNvPr id="5" name="TextBox 4">
            <a:extLst>
              <a:ext uri="{FF2B5EF4-FFF2-40B4-BE49-F238E27FC236}">
                <a16:creationId xmlns:a16="http://schemas.microsoft.com/office/drawing/2014/main" id="{AA746E9E-2614-48E5-5571-1BC2767758E5}"/>
              </a:ext>
            </a:extLst>
          </p:cNvPr>
          <p:cNvSpPr txBox="1"/>
          <p:nvPr/>
        </p:nvSpPr>
        <p:spPr>
          <a:xfrm>
            <a:off x="1100083" y="5889536"/>
            <a:ext cx="10380717" cy="461665"/>
          </a:xfrm>
          <a:prstGeom prst="rect">
            <a:avLst/>
          </a:prstGeom>
          <a:noFill/>
        </p:spPr>
        <p:txBody>
          <a:bodyPr wrap="square" lIns="91440" tIns="45720" rIns="91440" bIns="45720" anchor="t">
            <a:spAutoFit/>
          </a:bodyPr>
          <a:lstStyle/>
          <a:p>
            <a:r>
              <a:rPr lang="en-US" sz="1200" b="0" i="1">
                <a:solidFill>
                  <a:srgbClr val="575757"/>
                </a:solidFill>
                <a:effectLst/>
              </a:rPr>
              <a:t>*companies that limit disclosures to climate-related information in the first year do not need to provide comparative information about their sustainability-related risks and opportunities beyond climate in their second year.</a:t>
            </a:r>
            <a:endParaRPr lang="en-GB" sz="1200" i="1">
              <a:cs typeface="Arial"/>
            </a:endParaRPr>
          </a:p>
        </p:txBody>
      </p:sp>
    </p:spTree>
    <p:extLst>
      <p:ext uri="{BB962C8B-B14F-4D97-AF65-F5344CB8AC3E}">
        <p14:creationId xmlns:p14="http://schemas.microsoft.com/office/powerpoint/2010/main" val="2744416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D4A82481-FD0B-01A9-FC9B-9C1ED60C24AD}"/>
              </a:ext>
            </a:extLst>
          </p:cNvPr>
          <p:cNvSpPr>
            <a:spLocks noGrp="1"/>
          </p:cNvSpPr>
          <p:nvPr>
            <p:ph type="ftr" sz="quarter" idx="3"/>
          </p:nvPr>
        </p:nvSpPr>
        <p:spPr/>
        <p:txBody>
          <a:bodyPr/>
          <a:lstStyle/>
          <a:p>
            <a:fld id="{4790123A-71E8-BF43-B702-A9002E60F899}" type="slidenum">
              <a:rPr lang="en-US" smtClean="0">
                <a:cs typeface="Arial" panose="020B0604020202020204" pitchFamily="34" charset="0"/>
              </a:rPr>
              <a:pPr/>
              <a:t>28</a:t>
            </a:fld>
            <a:endParaRPr lang="en-US">
              <a:cs typeface="Arial" panose="020B0604020202020204" pitchFamily="34" charset="0"/>
            </a:endParaRPr>
          </a:p>
        </p:txBody>
      </p:sp>
      <p:sp>
        <p:nvSpPr>
          <p:cNvPr id="19" name="Text Placeholder 3">
            <a:extLst>
              <a:ext uri="{FF2B5EF4-FFF2-40B4-BE49-F238E27FC236}">
                <a16:creationId xmlns:a16="http://schemas.microsoft.com/office/drawing/2014/main" id="{BE261BCA-DCD4-7BF0-CB10-26355404EDE9}"/>
              </a:ext>
            </a:extLst>
          </p:cNvPr>
          <p:cNvSpPr>
            <a:spLocks noGrp="1"/>
          </p:cNvSpPr>
          <p:nvPr>
            <p:ph type="body" sz="quarter" idx="19"/>
          </p:nvPr>
        </p:nvSpPr>
        <p:spPr>
          <a:xfrm>
            <a:off x="1019172" y="2242741"/>
            <a:ext cx="9764941" cy="2350878"/>
          </a:xfrm>
        </p:spPr>
        <p:txBody>
          <a:bodyPr wrap="square" lIns="0" tIns="0" rIns="0" bIns="0" numCol="1" spcCol="540000" anchor="t"/>
          <a:lstStyle/>
          <a:p>
            <a:pPr marL="0" indent="0">
              <a:buClr>
                <a:schemeClr val="accent3"/>
              </a:buClr>
              <a:buNone/>
            </a:pPr>
            <a:r>
              <a:rPr lang="en-GB" sz="1600">
                <a:latin typeface="Arial"/>
                <a:cs typeface="Arial"/>
              </a:rPr>
              <a:t>It is important that investors can be </a:t>
            </a:r>
            <a:r>
              <a:rPr lang="en-GB" sz="1600" b="1">
                <a:latin typeface="Arial"/>
                <a:cs typeface="Arial"/>
              </a:rPr>
              <a:t>confident about the robustness</a:t>
            </a:r>
            <a:r>
              <a:rPr lang="en-GB" sz="1600">
                <a:latin typeface="Arial"/>
                <a:cs typeface="Arial"/>
              </a:rPr>
              <a:t> of the information provided when companies use ISSB Standards</a:t>
            </a:r>
            <a:endParaRPr lang="en-GB" sz="1600"/>
          </a:p>
          <a:p>
            <a:pPr marL="0" indent="0">
              <a:buClr>
                <a:schemeClr val="accent3"/>
              </a:buClr>
              <a:buNone/>
            </a:pPr>
            <a:r>
              <a:rPr lang="en-GB" sz="1600">
                <a:latin typeface="Arial"/>
                <a:cs typeface="Arial"/>
              </a:rPr>
              <a:t>The Standards have been designed so that </a:t>
            </a:r>
            <a:r>
              <a:rPr lang="en-GB" sz="1600" b="1">
                <a:latin typeface="Arial"/>
                <a:cs typeface="Arial"/>
              </a:rPr>
              <a:t>information provided can be assured</a:t>
            </a:r>
            <a:r>
              <a:rPr lang="en-GB" sz="1600">
                <a:latin typeface="Arial"/>
                <a:cs typeface="Arial"/>
              </a:rPr>
              <a:t>, for example, through:</a:t>
            </a:r>
          </a:p>
          <a:p>
            <a:pPr>
              <a:buClr>
                <a:schemeClr val="accent3"/>
              </a:buClr>
            </a:pPr>
            <a:r>
              <a:rPr lang="en-GB" sz="1600">
                <a:latin typeface="Arial"/>
                <a:cs typeface="Arial"/>
              </a:rPr>
              <a:t>use of </a:t>
            </a:r>
            <a:r>
              <a:rPr lang="en-GB" sz="1600" b="1">
                <a:latin typeface="Arial"/>
                <a:cs typeface="Arial"/>
              </a:rPr>
              <a:t>reasonable and supportable information</a:t>
            </a:r>
          </a:p>
          <a:p>
            <a:pPr>
              <a:buClr>
                <a:schemeClr val="accent3"/>
              </a:buClr>
            </a:pPr>
            <a:r>
              <a:rPr lang="en-GB" sz="1600">
                <a:latin typeface="Arial"/>
                <a:cs typeface="Arial"/>
              </a:rPr>
              <a:t>disclosures about the use of </a:t>
            </a:r>
            <a:r>
              <a:rPr lang="en-GB" sz="1600" b="1">
                <a:latin typeface="Arial"/>
                <a:cs typeface="Arial"/>
              </a:rPr>
              <a:t>judgements, assumptions and estimates</a:t>
            </a:r>
            <a:endParaRPr lang="en-GB" sz="1600">
              <a:latin typeface="Arial"/>
              <a:cs typeface="Arial"/>
            </a:endParaRPr>
          </a:p>
        </p:txBody>
      </p:sp>
      <p:sp>
        <p:nvSpPr>
          <p:cNvPr id="23" name="Rectangle 22">
            <a:extLst>
              <a:ext uri="{FF2B5EF4-FFF2-40B4-BE49-F238E27FC236}">
                <a16:creationId xmlns:a16="http://schemas.microsoft.com/office/drawing/2014/main" id="{1833E33D-A892-C399-B4B0-B1B62DCAC2A5}"/>
              </a:ext>
            </a:extLst>
          </p:cNvPr>
          <p:cNvSpPr/>
          <p:nvPr/>
        </p:nvSpPr>
        <p:spPr>
          <a:xfrm>
            <a:off x="1019171" y="4471205"/>
            <a:ext cx="9764941" cy="1142194"/>
          </a:xfrm>
          <a:prstGeom prst="rect">
            <a:avLst/>
          </a:prstGeom>
          <a:solidFill>
            <a:schemeClr val="accent3">
              <a:lumMod val="20000"/>
              <a:lumOff val="80000"/>
            </a:schemeClr>
          </a:solidFill>
        </p:spPr>
        <p:style>
          <a:lnRef idx="3">
            <a:schemeClr val="lt1"/>
          </a:lnRef>
          <a:fillRef idx="1">
            <a:schemeClr val="accent3"/>
          </a:fillRef>
          <a:effectRef idx="1">
            <a:schemeClr val="accent3"/>
          </a:effectRef>
          <a:fontRef idx="minor">
            <a:schemeClr val="lt1"/>
          </a:fontRef>
        </p:style>
        <p:txBody>
          <a:bodyPr rtlCol="0" anchor="ctr"/>
          <a:lstStyle/>
          <a:p>
            <a:r>
              <a:rPr lang="en-GB" sz="1600" baseline="0">
                <a:solidFill>
                  <a:srgbClr val="5F6061"/>
                </a:solidFill>
                <a:latin typeface="Arial"/>
              </a:rPr>
              <a:t>The ISSB is in dialogue with the International Auditing and Assurance Standards Board (IAASB), who develops Auditing and Assurance Standards.</a:t>
            </a:r>
            <a:r>
              <a:rPr lang="en-GB" sz="1600">
                <a:solidFill>
                  <a:schemeClr val="bg1"/>
                </a:solidFill>
                <a:latin typeface="Arial"/>
                <a:ea typeface="Arial"/>
                <a:cs typeface="Arial"/>
              </a:rPr>
              <a:t>​</a:t>
            </a:r>
            <a:endParaRPr lang="en-GB" sz="1600">
              <a:solidFill>
                <a:schemeClr val="bg1"/>
              </a:solidFill>
              <a:cs typeface="Arial"/>
            </a:endParaRPr>
          </a:p>
        </p:txBody>
      </p:sp>
      <p:sp>
        <p:nvSpPr>
          <p:cNvPr id="3" name="Text Placeholder 3">
            <a:extLst>
              <a:ext uri="{FF2B5EF4-FFF2-40B4-BE49-F238E27FC236}">
                <a16:creationId xmlns:a16="http://schemas.microsoft.com/office/drawing/2014/main" id="{25834D4D-EF9E-1C56-6517-057602BAAF0F}"/>
              </a:ext>
            </a:extLst>
          </p:cNvPr>
          <p:cNvSpPr txBox="1">
            <a:spLocks/>
          </p:cNvSpPr>
          <p:nvPr/>
        </p:nvSpPr>
        <p:spPr>
          <a:xfrm>
            <a:off x="1019173" y="1351313"/>
            <a:ext cx="8676369" cy="1142194"/>
          </a:xfrm>
          <a:prstGeom prst="rect">
            <a:avLst/>
          </a:prstGeom>
        </p:spPr>
        <p:txBody>
          <a:bodyPr lIns="0" tIns="0" rIns="0" bIns="0" anchor="t"/>
          <a:lstStyle>
            <a:lvl1pPr marL="0" indent="0" algn="l" defTabSz="914400" rtl="0" eaLnBrk="1" latinLnBrk="0" hangingPunct="1">
              <a:lnSpc>
                <a:spcPct val="100000"/>
              </a:lnSpc>
              <a:spcBef>
                <a:spcPts val="1000"/>
              </a:spcBef>
              <a:buFont typeface="Arial" panose="020B0604020202020204" pitchFamily="34" charset="0"/>
              <a:buNone/>
              <a:defRPr sz="3330" kern="120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err="1">
                <a:solidFill>
                  <a:srgbClr val="5D5B5C"/>
                </a:solidFill>
                <a:latin typeface="Arial"/>
                <a:cs typeface="Arial"/>
              </a:rPr>
              <a:t>Assurability</a:t>
            </a:r>
            <a:endParaRPr lang="en-GB" dirty="0">
              <a:solidFill>
                <a:srgbClr val="5D5B5C"/>
              </a:solidFill>
            </a:endParaRPr>
          </a:p>
        </p:txBody>
      </p:sp>
    </p:spTree>
    <p:extLst>
      <p:ext uri="{BB962C8B-B14F-4D97-AF65-F5344CB8AC3E}">
        <p14:creationId xmlns:p14="http://schemas.microsoft.com/office/powerpoint/2010/main" val="3836137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A0520C4-2D23-2DD1-261D-F46AFAF732EA}"/>
              </a:ext>
            </a:extLst>
          </p:cNvPr>
          <p:cNvSpPr>
            <a:spLocks noGrp="1"/>
          </p:cNvSpPr>
          <p:nvPr>
            <p:ph type="body" sz="quarter" idx="15"/>
          </p:nvPr>
        </p:nvSpPr>
        <p:spPr>
          <a:xfrm>
            <a:off x="1031532" y="1347320"/>
            <a:ext cx="8838182" cy="1260414"/>
          </a:xfrm>
        </p:spPr>
        <p:txBody>
          <a:bodyPr/>
          <a:lstStyle/>
          <a:p>
            <a:pPr marL="0" indent="12700"/>
            <a:r>
              <a:rPr lang="en-GB" dirty="0">
                <a:solidFill>
                  <a:srgbClr val="5D5B5C"/>
                </a:solidFill>
              </a:rPr>
              <a:t>Supporting the global baseline through tagging</a:t>
            </a:r>
          </a:p>
        </p:txBody>
      </p:sp>
      <p:sp>
        <p:nvSpPr>
          <p:cNvPr id="12" name="Text Placeholder 11">
            <a:extLst>
              <a:ext uri="{FF2B5EF4-FFF2-40B4-BE49-F238E27FC236}">
                <a16:creationId xmlns:a16="http://schemas.microsoft.com/office/drawing/2014/main" id="{5776C3F0-35CA-C8C9-8A46-579EA70E40A5}"/>
              </a:ext>
            </a:extLst>
          </p:cNvPr>
          <p:cNvSpPr>
            <a:spLocks noGrp="1"/>
          </p:cNvSpPr>
          <p:nvPr>
            <p:ph type="body" sz="quarter" idx="16"/>
          </p:nvPr>
        </p:nvSpPr>
        <p:spPr>
          <a:xfrm>
            <a:off x="1031531" y="2493819"/>
            <a:ext cx="10579897" cy="4030806"/>
          </a:xfrm>
        </p:spPr>
        <p:txBody>
          <a:bodyPr lIns="91440" tIns="45720" rIns="91440" bIns="45720" anchor="t"/>
          <a:lstStyle/>
          <a:p>
            <a:pPr marL="285750" indent="-285750">
              <a:buFont typeface="Arial" panose="020B0604020202020204" pitchFamily="34" charset="0"/>
              <a:buChar char="•"/>
            </a:pPr>
            <a:r>
              <a:rPr lang="en-GB">
                <a:latin typeface="Arial"/>
                <a:cs typeface="Arial"/>
              </a:rPr>
              <a:t>Like the ISSB Standards, the ISSB Taxonomy is designed to be used as a global baseline and enable jurisdictions to build on that global baseline—facilitating digital comparability</a:t>
            </a:r>
          </a:p>
          <a:p>
            <a:pPr marL="285750" indent="-285750">
              <a:buFont typeface="Arial" panose="020B0604020202020204" pitchFamily="34" charset="0"/>
              <a:buChar char="•"/>
            </a:pPr>
            <a:r>
              <a:rPr lang="en-GB">
                <a:latin typeface="Arial"/>
                <a:cs typeface="Arial"/>
              </a:rPr>
              <a:t>The ISSB Taxonomy: </a:t>
            </a:r>
          </a:p>
          <a:p>
            <a:pPr marL="742950" lvl="1" indent="-285750">
              <a:buFont typeface="Arial" panose="020B0604020202020204" pitchFamily="34" charset="0"/>
              <a:buChar char="•"/>
            </a:pPr>
            <a:r>
              <a:rPr lang="en-GB"/>
              <a:t>Can be </a:t>
            </a:r>
            <a:r>
              <a:rPr lang="en-GB" b="1"/>
              <a:t>directly used </a:t>
            </a:r>
            <a:r>
              <a:rPr lang="en-GB"/>
              <a:t>by a jurisdiction that adopts the ISSB Standards </a:t>
            </a:r>
            <a:endParaRPr lang="en-GB">
              <a:solidFill>
                <a:srgbClr val="FF0000"/>
              </a:solidFill>
              <a:latin typeface="Arial"/>
              <a:cs typeface="Arial"/>
            </a:endParaRPr>
          </a:p>
          <a:p>
            <a:pPr marL="742950" lvl="1" indent="-285750">
              <a:buFont typeface="Arial" panose="020B0604020202020204" pitchFamily="34" charset="0"/>
              <a:buChar char="•"/>
            </a:pPr>
            <a:r>
              <a:rPr lang="en-GB">
                <a:latin typeface="Arial"/>
                <a:cs typeface="Arial"/>
              </a:rPr>
              <a:t>Can be </a:t>
            </a:r>
            <a:r>
              <a:rPr lang="en-GB" b="1">
                <a:latin typeface="Arial"/>
                <a:cs typeface="Arial"/>
              </a:rPr>
              <a:t>built on </a:t>
            </a:r>
            <a:r>
              <a:rPr lang="en-GB">
                <a:latin typeface="Arial"/>
                <a:cs typeface="Arial"/>
              </a:rPr>
              <a:t>to accommodate additional jurisdictional requirements by a jurisdiction that builds on the ISSB Standards </a:t>
            </a:r>
            <a:endParaRPr lang="en-GB"/>
          </a:p>
          <a:p>
            <a:pPr marL="742950" lvl="1" indent="-285750">
              <a:buFont typeface="Arial" panose="020B0604020202020204" pitchFamily="34" charset="0"/>
              <a:buChar char="•"/>
            </a:pPr>
            <a:r>
              <a:rPr lang="en-GB">
                <a:latin typeface="Arial"/>
                <a:cs typeface="Arial"/>
              </a:rPr>
              <a:t>If necessary, can </a:t>
            </a:r>
            <a:r>
              <a:rPr lang="en-GB" b="1">
                <a:latin typeface="Arial"/>
                <a:cs typeface="Arial"/>
              </a:rPr>
              <a:t>support the interoperability </a:t>
            </a:r>
            <a:r>
              <a:rPr lang="en-GB">
                <a:latin typeface="Arial"/>
                <a:cs typeface="Arial"/>
              </a:rPr>
              <a:t>of the ISSB Standards with other sustainability standards—enabling common information to be identified so that investors can clearly identify the global baseline </a:t>
            </a:r>
            <a:endParaRPr lang="en-GB"/>
          </a:p>
        </p:txBody>
      </p:sp>
      <p:sp>
        <p:nvSpPr>
          <p:cNvPr id="3" name="Footer Placeholder 14">
            <a:extLst>
              <a:ext uri="{FF2B5EF4-FFF2-40B4-BE49-F238E27FC236}">
                <a16:creationId xmlns:a16="http://schemas.microsoft.com/office/drawing/2014/main" id="{98032401-8BAA-77C8-7F33-C03372875735}"/>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tx1"/>
                </a:solidFill>
              </a:defRPr>
            </a:lvl1pPr>
          </a:lstStyle>
          <a:p>
            <a:fld id="{4790123A-71E8-BF43-B702-A9002E60F899}" type="slidenum">
              <a:rPr lang="en-US" dirty="0" smtClean="0">
                <a:cs typeface="Arial" panose="020B0604020202020204" pitchFamily="34" charset="0"/>
              </a:rPr>
              <a:pPr/>
              <a:t>29</a:t>
            </a:fld>
            <a:endParaRPr lang="en-US">
              <a:cs typeface="Arial" panose="020B0604020202020204" pitchFamily="34" charset="0"/>
            </a:endParaRPr>
          </a:p>
        </p:txBody>
      </p:sp>
    </p:spTree>
    <p:extLst>
      <p:ext uri="{BB962C8B-B14F-4D97-AF65-F5344CB8AC3E}">
        <p14:creationId xmlns:p14="http://schemas.microsoft.com/office/powerpoint/2010/main" val="3098882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808A151-2850-120D-F1AF-64DD6EB9BF76}"/>
              </a:ext>
            </a:extLst>
          </p:cNvPr>
          <p:cNvSpPr>
            <a:spLocks noGrp="1"/>
          </p:cNvSpPr>
          <p:nvPr>
            <p:ph type="body" sz="quarter" idx="10"/>
          </p:nvPr>
        </p:nvSpPr>
        <p:spPr/>
        <p:txBody>
          <a:bodyPr/>
          <a:lstStyle/>
          <a:p>
            <a:r>
              <a:rPr lang="en-US" dirty="0">
                <a:solidFill>
                  <a:srgbClr val="5D5B5C"/>
                </a:solidFill>
                <a:ea typeface="Helvetica Neue" panose="02000503000000020004" pitchFamily="2" charset="0"/>
              </a:rPr>
              <a:t>Overview</a:t>
            </a:r>
          </a:p>
        </p:txBody>
      </p:sp>
      <p:sp>
        <p:nvSpPr>
          <p:cNvPr id="43" name="Text Placeholder 7">
            <a:extLst>
              <a:ext uri="{FF2B5EF4-FFF2-40B4-BE49-F238E27FC236}">
                <a16:creationId xmlns:a16="http://schemas.microsoft.com/office/drawing/2014/main" id="{6E352793-3E1B-EDEF-BE3E-C91B53E0C95B}"/>
              </a:ext>
            </a:extLst>
          </p:cNvPr>
          <p:cNvSpPr txBox="1">
            <a:spLocks/>
          </p:cNvSpPr>
          <p:nvPr/>
        </p:nvSpPr>
        <p:spPr>
          <a:xfrm>
            <a:off x="1323973" y="2459374"/>
            <a:ext cx="3153898" cy="360000"/>
          </a:xfrm>
          <a:prstGeom prst="rect">
            <a:avLst/>
          </a:prstGeom>
        </p:spPr>
        <p:txBody>
          <a:bodyPr lIns="0" tIns="0" rIns="0" bIns="0"/>
          <a:lstStyle>
            <a:lvl1pPr marL="0" indent="0" algn="l" defTabSz="914400" rtl="0" eaLnBrk="1" latinLnBrk="0" hangingPunct="1">
              <a:lnSpc>
                <a:spcPct val="100000"/>
              </a:lnSpc>
              <a:spcBef>
                <a:spcPts val="10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GB" sz="2000" b="0" i="0" u="none" strike="noStrike" kern="1200" cap="none" spc="0" normalizeH="0" baseline="0" noProof="0">
                <a:ln>
                  <a:noFill/>
                </a:ln>
                <a:solidFill>
                  <a:srgbClr val="1A99D2"/>
                </a:solidFill>
                <a:effectLst/>
                <a:uLnTx/>
                <a:uFillTx/>
                <a:latin typeface="Arial" panose="020B0604020202020204" pitchFamily="34" charset="0"/>
                <a:ea typeface="+mn-ea"/>
                <a:cs typeface="Arial" panose="020B0604020202020204" pitchFamily="34" charset="0"/>
              </a:rPr>
              <a:t>1. </a:t>
            </a:r>
            <a:r>
              <a:rPr kumimoji="0" lang="en-GB" sz="2000" b="0" i="0" u="none" strike="noStrike" kern="1200" cap="none" spc="0" normalizeH="0" baseline="0" noProof="0">
                <a:ln>
                  <a:noFill/>
                </a:ln>
                <a:solidFill>
                  <a:srgbClr val="5F6061"/>
                </a:solidFill>
                <a:effectLst/>
                <a:uLnTx/>
                <a:uFillTx/>
                <a:latin typeface="Arial" panose="020B0604020202020204" pitchFamily="34" charset="0"/>
                <a:ea typeface="+mn-ea"/>
                <a:cs typeface="Arial" panose="020B0604020202020204" pitchFamily="34" charset="0"/>
              </a:rPr>
              <a:t>Introduction</a:t>
            </a:r>
          </a:p>
        </p:txBody>
      </p:sp>
      <p:sp>
        <p:nvSpPr>
          <p:cNvPr id="45" name="Text Placeholder 7">
            <a:extLst>
              <a:ext uri="{FF2B5EF4-FFF2-40B4-BE49-F238E27FC236}">
                <a16:creationId xmlns:a16="http://schemas.microsoft.com/office/drawing/2014/main" id="{F19B5072-CFA1-92DE-5070-3A716031C662}"/>
              </a:ext>
            </a:extLst>
          </p:cNvPr>
          <p:cNvSpPr txBox="1">
            <a:spLocks/>
          </p:cNvSpPr>
          <p:nvPr/>
        </p:nvSpPr>
        <p:spPr>
          <a:xfrm>
            <a:off x="1349572" y="3165728"/>
            <a:ext cx="4180371" cy="360000"/>
          </a:xfrm>
          <a:prstGeom prst="rect">
            <a:avLst/>
          </a:prstGeom>
        </p:spPr>
        <p:txBody>
          <a:bodyPr lIns="0" tIns="0" rIns="0" bIns="0"/>
          <a:lstStyle>
            <a:lvl1pPr marL="0" indent="0" algn="l" defTabSz="914400" rtl="0" eaLnBrk="1" latinLnBrk="0" hangingPunct="1">
              <a:lnSpc>
                <a:spcPct val="100000"/>
              </a:lnSpc>
              <a:spcBef>
                <a:spcPts val="10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a:ln>
                  <a:noFill/>
                </a:ln>
                <a:solidFill>
                  <a:srgbClr val="1A99D2"/>
                </a:solidFill>
                <a:effectLst/>
                <a:uLnTx/>
                <a:uFillTx/>
                <a:latin typeface="Arial" panose="020B0604020202020204" pitchFamily="34" charset="0"/>
                <a:ea typeface="Helvetica Neue" panose="02000503000000020004" pitchFamily="2" charset="0"/>
                <a:cs typeface="Arial" panose="020B0604020202020204" pitchFamily="34" charset="0"/>
              </a:rPr>
              <a:t>2. </a:t>
            </a:r>
            <a:r>
              <a:rPr kumimoji="0" lang="en-US" sz="2000" b="0" i="0" u="none" strike="noStrike" kern="1200" cap="none" spc="0" normalizeH="0" baseline="0" noProof="0">
                <a:ln>
                  <a:noFill/>
                </a:ln>
                <a:solidFill>
                  <a:srgbClr val="5F6061"/>
                </a:solidFill>
                <a:effectLst/>
                <a:uLnTx/>
                <a:uFillTx/>
                <a:latin typeface="Arial" panose="020B0604020202020204" pitchFamily="34" charset="0"/>
                <a:ea typeface="Helvetica Neue" panose="02000503000000020004" pitchFamily="2" charset="0"/>
                <a:cs typeface="Arial" panose="020B0604020202020204" pitchFamily="34" charset="0"/>
              </a:rPr>
              <a:t>IFRS S1 – General requirements</a:t>
            </a:r>
          </a:p>
        </p:txBody>
      </p:sp>
      <p:sp>
        <p:nvSpPr>
          <p:cNvPr id="53" name="Text Placeholder 7">
            <a:extLst>
              <a:ext uri="{FF2B5EF4-FFF2-40B4-BE49-F238E27FC236}">
                <a16:creationId xmlns:a16="http://schemas.microsoft.com/office/drawing/2014/main" id="{5F98E2FF-BC2D-F9FB-4AA8-3E8B22D13262}"/>
              </a:ext>
            </a:extLst>
          </p:cNvPr>
          <p:cNvSpPr txBox="1">
            <a:spLocks/>
          </p:cNvSpPr>
          <p:nvPr/>
        </p:nvSpPr>
        <p:spPr>
          <a:xfrm>
            <a:off x="1349572" y="4578436"/>
            <a:ext cx="3748814" cy="360000"/>
          </a:xfrm>
          <a:prstGeom prst="rect">
            <a:avLst/>
          </a:prstGeom>
        </p:spPr>
        <p:txBody>
          <a:bodyPr lIns="0" tIns="0" rIns="0" bIns="0" anchor="t"/>
          <a:lstStyle>
            <a:lvl1pPr marL="0" indent="0" algn="l" defTabSz="914400" rtl="0" eaLnBrk="1" latinLnBrk="0" hangingPunct="1">
              <a:lnSpc>
                <a:spcPct val="100000"/>
              </a:lnSpc>
              <a:spcBef>
                <a:spcPts val="10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b="0" i="0" u="none" strike="noStrike" kern="1200" cap="none" spc="0" normalizeH="0" baseline="0" noProof="0">
                <a:ln>
                  <a:noFill/>
                </a:ln>
                <a:solidFill>
                  <a:srgbClr val="1A99D2"/>
                </a:solidFill>
                <a:effectLst/>
                <a:uLnTx/>
                <a:uFillTx/>
                <a:latin typeface="Arial"/>
                <a:ea typeface="+mn-ea"/>
                <a:cs typeface="Arial"/>
              </a:rPr>
              <a:t>4. </a:t>
            </a:r>
            <a:r>
              <a:rPr kumimoji="0" lang="en-GB" b="0" i="0" u="none" strike="noStrike" kern="1200" cap="none" spc="0" normalizeH="0" baseline="0" noProof="0">
                <a:ln>
                  <a:noFill/>
                </a:ln>
                <a:solidFill>
                  <a:srgbClr val="5F6061"/>
                </a:solidFill>
                <a:effectLst/>
                <a:uLnTx/>
                <a:uFillTx/>
                <a:latin typeface="Arial"/>
                <a:ea typeface="+mn-ea"/>
                <a:cs typeface="Arial"/>
              </a:rPr>
              <a:t>Conclusion</a:t>
            </a:r>
          </a:p>
        </p:txBody>
      </p:sp>
      <p:sp>
        <p:nvSpPr>
          <p:cNvPr id="2" name="Footer Placeholder 14">
            <a:extLst>
              <a:ext uri="{FF2B5EF4-FFF2-40B4-BE49-F238E27FC236}">
                <a16:creationId xmlns:a16="http://schemas.microsoft.com/office/drawing/2014/main" id="{916D5C5A-886A-270F-FE05-B4E3F774225C}"/>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tx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790123A-71E8-BF43-B702-A9002E60F899}" type="slidenum">
              <a:rPr kumimoji="0" lang="en-US" sz="1200" b="0" i="0" u="none" strike="noStrike" kern="1200" cap="none" spc="0" normalizeH="0" baseline="0" noProof="0" smtClean="0">
                <a:ln>
                  <a:noFill/>
                </a:ln>
                <a:solidFill>
                  <a:srgbClr val="5F6061"/>
                </a:solidFill>
                <a:effectLst/>
                <a:uLnTx/>
                <a:uFillTx/>
                <a:latin typeface="Arial" panose="020B060402020202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srgbClr val="5F6061"/>
              </a:solidFill>
              <a:effectLst/>
              <a:uLnTx/>
              <a:uFillTx/>
              <a:latin typeface="Arial" panose="020B0604020202020204"/>
              <a:ea typeface="+mn-ea"/>
              <a:cs typeface="Arial" panose="020B0604020202020204" pitchFamily="34" charset="0"/>
            </a:endParaRPr>
          </a:p>
        </p:txBody>
      </p:sp>
      <p:sp>
        <p:nvSpPr>
          <p:cNvPr id="6" name="Text Placeholder 7">
            <a:extLst>
              <a:ext uri="{FF2B5EF4-FFF2-40B4-BE49-F238E27FC236}">
                <a16:creationId xmlns:a16="http://schemas.microsoft.com/office/drawing/2014/main" id="{87767016-7832-E386-DD2B-1A3CE684F556}"/>
              </a:ext>
            </a:extLst>
          </p:cNvPr>
          <p:cNvSpPr txBox="1">
            <a:spLocks/>
          </p:cNvSpPr>
          <p:nvPr/>
        </p:nvSpPr>
        <p:spPr>
          <a:xfrm>
            <a:off x="1349572" y="3872082"/>
            <a:ext cx="3467008" cy="360000"/>
          </a:xfrm>
          <a:prstGeom prst="rect">
            <a:avLst/>
          </a:prstGeom>
        </p:spPr>
        <p:txBody>
          <a:bodyPr lIns="0" tIns="0" rIns="0" bIns="0" anchor="t"/>
          <a:lstStyle>
            <a:lvl1pPr marL="0" indent="0" algn="l" defTabSz="914400" rtl="0" eaLnBrk="1" latinLnBrk="0" hangingPunct="1">
              <a:lnSpc>
                <a:spcPct val="100000"/>
              </a:lnSpc>
              <a:spcBef>
                <a:spcPts val="10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a:ln>
                  <a:noFill/>
                </a:ln>
                <a:solidFill>
                  <a:srgbClr val="1A99D2"/>
                </a:solidFill>
                <a:effectLst/>
                <a:uLnTx/>
                <a:uFillTx/>
                <a:latin typeface="Arial"/>
                <a:ea typeface="Helvetica Neue" panose="02000503000000020004" pitchFamily="2" charset="0"/>
                <a:cs typeface="Arial"/>
              </a:rPr>
              <a:t>3. </a:t>
            </a:r>
            <a:r>
              <a:rPr kumimoji="0" lang="en-US" sz="2000" b="0" i="0" u="none" strike="noStrike" kern="1200" cap="none" spc="0" normalizeH="0" baseline="0" noProof="0">
                <a:ln>
                  <a:noFill/>
                </a:ln>
                <a:solidFill>
                  <a:srgbClr val="5F6061"/>
                </a:solidFill>
                <a:effectLst/>
                <a:uLnTx/>
                <a:uFillTx/>
                <a:latin typeface="Arial"/>
                <a:ea typeface="Helvetica Neue" panose="02000503000000020004" pitchFamily="2" charset="0"/>
                <a:cs typeface="Arial"/>
              </a:rPr>
              <a:t>IFRS S2 – Climate</a:t>
            </a:r>
          </a:p>
        </p:txBody>
      </p:sp>
    </p:spTree>
    <p:extLst>
      <p:ext uri="{BB962C8B-B14F-4D97-AF65-F5344CB8AC3E}">
        <p14:creationId xmlns:p14="http://schemas.microsoft.com/office/powerpoint/2010/main" val="3349864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EB3764C-AF4C-0E48-7576-8B0DE041183D}"/>
              </a:ext>
            </a:extLst>
          </p:cNvPr>
          <p:cNvSpPr>
            <a:spLocks noGrp="1"/>
          </p:cNvSpPr>
          <p:nvPr>
            <p:ph type="body" sz="quarter" idx="14"/>
          </p:nvPr>
        </p:nvSpPr>
        <p:spPr>
          <a:xfrm>
            <a:off x="1019172" y="1351313"/>
            <a:ext cx="10955114" cy="992392"/>
          </a:xfrm>
        </p:spPr>
        <p:txBody>
          <a:bodyPr lIns="0" tIns="0" rIns="0" bIns="0" anchor="t"/>
          <a:lstStyle/>
          <a:p>
            <a:r>
              <a:rPr lang="en-US" dirty="0">
                <a:solidFill>
                  <a:srgbClr val="5D5B5C"/>
                </a:solidFill>
                <a:latin typeface="Arial"/>
                <a:cs typeface="Arial"/>
              </a:rPr>
              <a:t>Achieving efficient reporting through interoperability</a:t>
            </a:r>
          </a:p>
        </p:txBody>
      </p:sp>
      <p:sp>
        <p:nvSpPr>
          <p:cNvPr id="6" name="TextBox 5">
            <a:extLst>
              <a:ext uri="{FF2B5EF4-FFF2-40B4-BE49-F238E27FC236}">
                <a16:creationId xmlns:a16="http://schemas.microsoft.com/office/drawing/2014/main" id="{C0B95628-3803-0663-D2C6-5C865B9C4B06}"/>
              </a:ext>
            </a:extLst>
          </p:cNvPr>
          <p:cNvSpPr txBox="1"/>
          <p:nvPr/>
        </p:nvSpPr>
        <p:spPr>
          <a:xfrm>
            <a:off x="937831" y="2666317"/>
            <a:ext cx="10269920" cy="2092881"/>
          </a:xfrm>
          <a:prstGeom prst="rect">
            <a:avLst/>
          </a:prstGeom>
          <a:noFill/>
        </p:spPr>
        <p:txBody>
          <a:bodyPr wrap="square" lIns="91440" tIns="45720" rIns="91440" bIns="45720" rtlCol="0" anchor="t">
            <a:spAutoFit/>
          </a:bodyPr>
          <a:lstStyle/>
          <a:p>
            <a:pPr marL="285750" marR="0" lvl="0" indent="-285750" algn="l" defTabSz="914400" rtl="0" eaLnBrk="1" fontAlgn="auto" latinLnBrk="0" hangingPunct="1">
              <a:lnSpc>
                <a:spcPct val="100000"/>
              </a:lnSpc>
              <a:spcBef>
                <a:spcPts val="600"/>
              </a:spcBef>
              <a:spcAft>
                <a:spcPts val="600"/>
              </a:spcAft>
              <a:buClr>
                <a:schemeClr val="tx1"/>
              </a:buClr>
              <a:buSzTx/>
              <a:buFont typeface="Arial" panose="020B0604020202020204" pitchFamily="34" charset="0"/>
              <a:buChar char="•"/>
              <a:tabLst/>
              <a:defRPr/>
            </a:pPr>
            <a:r>
              <a:rPr kumimoji="0" lang="en-US" sz="2000" b="0" i="0" u="none" strike="noStrike" kern="1200" cap="none" spc="0" normalizeH="0" baseline="0" noProof="0">
                <a:ln>
                  <a:noFill/>
                </a:ln>
                <a:effectLst/>
                <a:uLnTx/>
                <a:uFillTx/>
                <a:latin typeface="Arial" panose="020B0604020202020204"/>
                <a:ea typeface="+mn-ea"/>
                <a:cs typeface="+mn-cs"/>
              </a:rPr>
              <a:t>Ongoing dialogue with </a:t>
            </a:r>
            <a:r>
              <a:rPr kumimoji="0" lang="en-US" sz="2000" b="1" i="0" u="none" strike="noStrike" kern="1200" cap="none" spc="0" normalizeH="0" baseline="0" noProof="0">
                <a:ln>
                  <a:noFill/>
                </a:ln>
                <a:effectLst/>
                <a:uLnTx/>
                <a:uFillTx/>
                <a:latin typeface="Arial" panose="020B0604020202020204"/>
                <a:ea typeface="+mn-ea"/>
                <a:cs typeface="+mn-cs"/>
              </a:rPr>
              <a:t>jurisdictions </a:t>
            </a:r>
            <a:r>
              <a:rPr kumimoji="0" lang="en-US" sz="2000" b="0" i="0" u="none" strike="noStrike" kern="1200" cap="none" spc="0" normalizeH="0" baseline="0" noProof="0">
                <a:ln>
                  <a:noFill/>
                </a:ln>
                <a:effectLst/>
                <a:uLnTx/>
                <a:uFillTx/>
                <a:latin typeface="Arial" panose="020B0604020202020204"/>
                <a:ea typeface="+mn-ea"/>
                <a:cs typeface="+mn-cs"/>
              </a:rPr>
              <a:t>to ensure consistency across reporting requirements</a:t>
            </a:r>
            <a:r>
              <a:rPr kumimoji="0" lang="en-US" sz="2000" b="1" i="0" u="none" strike="noStrike" kern="1200" cap="none" spc="0" normalizeH="0" baseline="0" noProof="0">
                <a:ln>
                  <a:noFill/>
                </a:ln>
                <a:effectLst/>
                <a:uLnTx/>
                <a:uFillTx/>
                <a:latin typeface="Arial" panose="020B0604020202020204"/>
                <a:ea typeface="+mn-ea"/>
                <a:cs typeface="+mn-cs"/>
              </a:rPr>
              <a:t>, </a:t>
            </a:r>
            <a:r>
              <a:rPr kumimoji="0" lang="en-US" sz="2000" b="0" i="0" u="none" strike="noStrike" kern="1200" cap="none" spc="0" normalizeH="0" baseline="0" noProof="0">
                <a:ln>
                  <a:noFill/>
                </a:ln>
                <a:effectLst/>
                <a:uLnTx/>
                <a:uFillTx/>
                <a:latin typeface="Arial" panose="020B0604020202020204"/>
                <a:ea typeface="+mn-ea"/>
                <a:cs typeface="+mn-cs"/>
              </a:rPr>
              <a:t>eg the European Commission</a:t>
            </a:r>
            <a:endParaRPr kumimoji="0" lang="en-US" sz="1800" b="0" i="0" u="none" strike="noStrike" kern="1200" cap="none" spc="0" normalizeH="0" baseline="0" noProof="0">
              <a:ln>
                <a:noFill/>
              </a:ln>
              <a:effectLst/>
              <a:uLnTx/>
              <a:uFillTx/>
              <a:latin typeface="Arial" panose="020B0604020202020204"/>
              <a:ea typeface="+mn-ea"/>
              <a:cs typeface="+mn-cs"/>
            </a:endParaRPr>
          </a:p>
          <a:p>
            <a:pPr marL="285750" indent="-285750">
              <a:spcBef>
                <a:spcPts val="600"/>
              </a:spcBef>
              <a:spcAft>
                <a:spcPts val="600"/>
              </a:spcAft>
              <a:buClr>
                <a:schemeClr val="tx1"/>
              </a:buClr>
              <a:buFont typeface="Arial" panose="020B0604020202020204" pitchFamily="34" charset="0"/>
              <a:buChar char="•"/>
              <a:defRPr/>
            </a:pPr>
            <a:r>
              <a:rPr lang="en-US" sz="2000"/>
              <a:t>ISSB Standards mark</a:t>
            </a:r>
            <a:r>
              <a:rPr lang="en-US" sz="2000" b="1"/>
              <a:t> </a:t>
            </a:r>
            <a:r>
              <a:rPr lang="en-US" sz="2000"/>
              <a:t>“</a:t>
            </a:r>
            <a:r>
              <a:rPr lang="en-US" sz="2000" b="1"/>
              <a:t>culmination of the work </a:t>
            </a:r>
            <a:r>
              <a:rPr lang="en-US" sz="2000"/>
              <a:t>of the TCFD”</a:t>
            </a:r>
            <a:endParaRPr lang="en-US" sz="2000">
              <a:cs typeface="Arial"/>
            </a:endParaRPr>
          </a:p>
          <a:p>
            <a:pPr marL="285750" indent="-285750">
              <a:spcBef>
                <a:spcPts val="600"/>
              </a:spcBef>
              <a:spcAft>
                <a:spcPts val="600"/>
              </a:spcAft>
              <a:buClr>
                <a:schemeClr val="tx1"/>
              </a:buClr>
              <a:buFont typeface="Arial" panose="020B0604020202020204" pitchFamily="34" charset="0"/>
              <a:buChar char="•"/>
              <a:defRPr/>
            </a:pPr>
            <a:r>
              <a:rPr kumimoji="0" lang="en-GB" sz="2000" b="1" i="0" u="none" strike="noStrike" kern="1200" cap="none" spc="0" normalizeH="0" baseline="0" noProof="0">
                <a:ln>
                  <a:noFill/>
                </a:ln>
                <a:effectLst/>
                <a:uLnTx/>
                <a:uFillTx/>
                <a:latin typeface="Arial" panose="020B0604020202020204"/>
                <a:ea typeface="+mn-ea"/>
                <a:cs typeface="Arial"/>
              </a:rPr>
              <a:t>CDP </a:t>
            </a:r>
            <a:r>
              <a:rPr lang="en-GB" sz="2000">
                <a:latin typeface="Arial" panose="020B0604020202020204"/>
                <a:cs typeface="Arial"/>
              </a:rPr>
              <a:t>has aligned its</a:t>
            </a:r>
            <a:r>
              <a:rPr kumimoji="0" lang="en-GB" sz="2000" b="0" i="0" u="none" strike="noStrike" kern="1200" cap="none" spc="0" normalizeH="0" baseline="0" noProof="0">
                <a:ln>
                  <a:noFill/>
                </a:ln>
                <a:effectLst/>
                <a:uLnTx/>
                <a:uFillTx/>
                <a:latin typeface="Arial" panose="020B0604020202020204"/>
                <a:ea typeface="+mn-ea"/>
                <a:cs typeface="Arial"/>
              </a:rPr>
              <a:t> platform to IFRS S2</a:t>
            </a:r>
            <a:endParaRPr kumimoji="0" lang="en-GB" sz="2000" b="1" i="0" u="none" strike="noStrike" kern="1200" cap="none" spc="0" normalizeH="0" baseline="0" noProof="0">
              <a:ln>
                <a:noFill/>
              </a:ln>
              <a:effectLst/>
              <a:uLnTx/>
              <a:uFillTx/>
              <a:latin typeface="Arial" panose="020B0604020202020204"/>
              <a:ea typeface="+mn-ea"/>
              <a:cs typeface="Arial"/>
            </a:endParaRPr>
          </a:p>
          <a:p>
            <a:pPr marL="285750" indent="-285750">
              <a:spcBef>
                <a:spcPts val="600"/>
              </a:spcBef>
              <a:spcAft>
                <a:spcPts val="600"/>
              </a:spcAft>
              <a:buClr>
                <a:schemeClr val="tx1"/>
              </a:buClr>
              <a:buFont typeface="Arial" panose="020B0604020202020204" pitchFamily="34" charset="0"/>
              <a:buChar char="•"/>
              <a:defRPr/>
            </a:pPr>
            <a:r>
              <a:rPr kumimoji="0" lang="en-US" sz="2000" b="0" i="0" u="none" strike="noStrike" kern="1200" cap="none" spc="0" normalizeH="0" baseline="0" noProof="0">
                <a:ln>
                  <a:noFill/>
                </a:ln>
                <a:effectLst/>
                <a:uLnTx/>
                <a:uFillTx/>
                <a:latin typeface="Arial" panose="020B0604020202020204"/>
                <a:ea typeface="+mn-ea"/>
                <a:cs typeface="Arial"/>
              </a:rPr>
              <a:t>Work with </a:t>
            </a:r>
            <a:r>
              <a:rPr kumimoji="0" lang="en-US" sz="2000" b="1" i="0" u="none" strike="noStrike" kern="1200" cap="none" spc="0" normalizeH="0" baseline="0" noProof="0">
                <a:ln>
                  <a:noFill/>
                </a:ln>
                <a:effectLst/>
                <a:uLnTx/>
                <a:uFillTx/>
                <a:latin typeface="Arial" panose="020B0604020202020204"/>
                <a:ea typeface="+mn-ea"/>
                <a:cs typeface="Arial"/>
              </a:rPr>
              <a:t>GRI</a:t>
            </a:r>
            <a:r>
              <a:rPr kumimoji="0" lang="en-US" sz="2000" b="0" i="0" u="none" strike="noStrike" kern="1200" cap="none" spc="0" normalizeH="0" baseline="0" noProof="0">
                <a:ln>
                  <a:noFill/>
                </a:ln>
                <a:effectLst/>
                <a:uLnTx/>
                <a:uFillTx/>
                <a:latin typeface="Arial" panose="020B0604020202020204"/>
                <a:ea typeface="+mn-ea"/>
                <a:cs typeface="Arial"/>
              </a:rPr>
              <a:t> to </a:t>
            </a:r>
            <a:r>
              <a:rPr lang="en-US" sz="2000">
                <a:latin typeface="Arial" panose="020B0604020202020204"/>
                <a:cs typeface="Arial"/>
              </a:rPr>
              <a:t>deliver full interoperability</a:t>
            </a:r>
            <a:endParaRPr lang="en-US" sz="2000" b="0" i="0" u="none" strike="noStrike" kern="1200" cap="none" spc="0" normalizeH="0" baseline="0" noProof="0">
              <a:ln>
                <a:noFill/>
              </a:ln>
              <a:effectLst/>
              <a:uLnTx/>
              <a:uFillTx/>
              <a:latin typeface="Arial" panose="020B0604020202020204"/>
              <a:cs typeface="Arial"/>
            </a:endParaRPr>
          </a:p>
        </p:txBody>
      </p:sp>
      <p:sp>
        <p:nvSpPr>
          <p:cNvPr id="3" name="Footer Placeholder 14">
            <a:extLst>
              <a:ext uri="{FF2B5EF4-FFF2-40B4-BE49-F238E27FC236}">
                <a16:creationId xmlns:a16="http://schemas.microsoft.com/office/drawing/2014/main" id="{FDABCD76-EE40-454D-BA86-6CCF7D637A85}"/>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tx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790123A-71E8-BF43-B702-A9002E60F899}" type="slidenum">
              <a:rPr kumimoji="0" lang="en-US" sz="1200" b="0" i="0" u="none" strike="noStrike" kern="1200" cap="none" spc="0" normalizeH="0" baseline="0" noProof="0" dirty="0" smtClean="0">
                <a:ln>
                  <a:noFill/>
                </a:ln>
                <a:solidFill>
                  <a:srgbClr val="5F6061"/>
                </a:solidFill>
                <a:effectLst/>
                <a:uLnTx/>
                <a:uFillTx/>
                <a:latin typeface="Arial" panose="020B060402020202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srgbClr val="5F6061"/>
              </a:solidFill>
              <a:effectLst/>
              <a:uLnTx/>
              <a:uFillTx/>
              <a:latin typeface="Arial" panose="020B0604020202020204"/>
              <a:ea typeface="+mn-ea"/>
              <a:cs typeface="Arial" panose="020B0604020202020204" pitchFamily="34" charset="0"/>
            </a:endParaRPr>
          </a:p>
        </p:txBody>
      </p:sp>
    </p:spTree>
    <p:extLst>
      <p:ext uri="{BB962C8B-B14F-4D97-AF65-F5344CB8AC3E}">
        <p14:creationId xmlns:p14="http://schemas.microsoft.com/office/powerpoint/2010/main" val="15465243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8071E975-F5D6-8E59-88A6-FC45CD5E7DF9}"/>
              </a:ext>
            </a:extLst>
          </p:cNvPr>
          <p:cNvSpPr/>
          <p:nvPr/>
        </p:nvSpPr>
        <p:spPr>
          <a:xfrm>
            <a:off x="3795406" y="565704"/>
            <a:ext cx="4585902" cy="4039239"/>
          </a:xfrm>
          <a:prstGeom prst="ellipse">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ooter Placeholder 3">
            <a:extLst>
              <a:ext uri="{FF2B5EF4-FFF2-40B4-BE49-F238E27FC236}">
                <a16:creationId xmlns:a16="http://schemas.microsoft.com/office/drawing/2014/main" id="{346543B0-D9B7-3D9E-BEC9-6D6F05218580}"/>
              </a:ext>
            </a:extLst>
          </p:cNvPr>
          <p:cNvSpPr>
            <a:spLocks noGrp="1"/>
          </p:cNvSpPr>
          <p:nvPr>
            <p:ph type="ftr" sz="quarter" idx="3"/>
          </p:nvPr>
        </p:nvSpPr>
        <p:spPr/>
        <p:txBody>
          <a:bodyPr/>
          <a:lstStyle/>
          <a:p>
            <a:fld id="{4790123A-71E8-BF43-B702-A9002E60F899}" type="slidenum">
              <a:rPr lang="en-US" dirty="0" smtClean="0">
                <a:cs typeface="Arial" panose="020B0604020202020204" pitchFamily="34" charset="0"/>
              </a:rPr>
              <a:pPr/>
              <a:t>31</a:t>
            </a:fld>
            <a:endParaRPr lang="en-US">
              <a:cs typeface="Arial" panose="020B0604020202020204" pitchFamily="34" charset="0"/>
            </a:endParaRPr>
          </a:p>
        </p:txBody>
      </p:sp>
      <p:sp>
        <p:nvSpPr>
          <p:cNvPr id="6" name="Oval 5">
            <a:extLst>
              <a:ext uri="{FF2B5EF4-FFF2-40B4-BE49-F238E27FC236}">
                <a16:creationId xmlns:a16="http://schemas.microsoft.com/office/drawing/2014/main" id="{9885B175-35C6-396D-2CFE-E776B7EFD14C}"/>
              </a:ext>
            </a:extLst>
          </p:cNvPr>
          <p:cNvSpPr/>
          <p:nvPr/>
        </p:nvSpPr>
        <p:spPr>
          <a:xfrm>
            <a:off x="3648362" y="796423"/>
            <a:ext cx="4019371" cy="3808520"/>
          </a:xfrm>
          <a:prstGeom prst="ellipse">
            <a:avLst/>
          </a:prstGeom>
          <a:solidFill>
            <a:schemeClr val="accent3">
              <a:alpha val="49020"/>
            </a:schemeClr>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a:p>
        </p:txBody>
      </p:sp>
      <p:sp>
        <p:nvSpPr>
          <p:cNvPr id="8" name="TextBox 7">
            <a:extLst>
              <a:ext uri="{FF2B5EF4-FFF2-40B4-BE49-F238E27FC236}">
                <a16:creationId xmlns:a16="http://schemas.microsoft.com/office/drawing/2014/main" id="{CFA1C7D6-7423-42A6-4401-AC3B5962B159}"/>
              </a:ext>
            </a:extLst>
          </p:cNvPr>
          <p:cNvSpPr txBox="1"/>
          <p:nvPr/>
        </p:nvSpPr>
        <p:spPr>
          <a:xfrm>
            <a:off x="4801186" y="2038963"/>
            <a:ext cx="1860901" cy="1323439"/>
          </a:xfrm>
          <a:prstGeom prst="rect">
            <a:avLst/>
          </a:prstGeom>
          <a:noFill/>
        </p:spPr>
        <p:txBody>
          <a:bodyPr wrap="square" lIns="91440" tIns="45720" rIns="91440" bIns="45720" anchor="t">
            <a:spAutoFit/>
          </a:bodyPr>
          <a:lstStyle/>
          <a:p>
            <a:pPr algn="ctr"/>
            <a:r>
              <a:rPr lang="en-US" sz="2000">
                <a:solidFill>
                  <a:schemeClr val="bg2"/>
                </a:solidFill>
              </a:rPr>
              <a:t>High degree of alignment in</a:t>
            </a:r>
            <a:br>
              <a:rPr lang="en-US" sz="2000"/>
            </a:br>
            <a:r>
              <a:rPr lang="en-US" sz="2000">
                <a:solidFill>
                  <a:schemeClr val="bg2"/>
                </a:solidFill>
              </a:rPr>
              <a:t>climate-related disclosures*</a:t>
            </a:r>
            <a:endParaRPr lang="en-GB" sz="2000">
              <a:solidFill>
                <a:schemeClr val="bg2"/>
              </a:solidFill>
            </a:endParaRPr>
          </a:p>
        </p:txBody>
      </p:sp>
      <p:sp>
        <p:nvSpPr>
          <p:cNvPr id="10" name="TextBox 9">
            <a:extLst>
              <a:ext uri="{FF2B5EF4-FFF2-40B4-BE49-F238E27FC236}">
                <a16:creationId xmlns:a16="http://schemas.microsoft.com/office/drawing/2014/main" id="{DEF8D9B5-5A62-8E40-95EB-3FCBBBB7EFAE}"/>
              </a:ext>
            </a:extLst>
          </p:cNvPr>
          <p:cNvSpPr txBox="1"/>
          <p:nvPr/>
        </p:nvSpPr>
        <p:spPr>
          <a:xfrm>
            <a:off x="9067060" y="2208240"/>
            <a:ext cx="3124940" cy="2616101"/>
          </a:xfrm>
          <a:prstGeom prst="rect">
            <a:avLst/>
          </a:prstGeom>
          <a:noFill/>
        </p:spPr>
        <p:txBody>
          <a:bodyPr wrap="square">
            <a:spAutoFit/>
          </a:bodyPr>
          <a:lstStyle/>
          <a:p>
            <a:pPr lvl="0"/>
            <a:r>
              <a:rPr lang="en-US" b="1"/>
              <a:t>ESRS: </a:t>
            </a:r>
          </a:p>
          <a:p>
            <a:pPr lvl="0"/>
            <a:br>
              <a:rPr lang="en-US"/>
            </a:br>
            <a:r>
              <a:rPr lang="en-US" sz="1600"/>
              <a:t>Additional requirements for stakeholders interested in impacts (that do not create risks or opportunities for a company’s prospects) and information that if missing or obscured is not reasonably expected to affect investor decisions</a:t>
            </a:r>
            <a:endParaRPr lang="en-GB" sz="1600"/>
          </a:p>
        </p:txBody>
      </p:sp>
      <p:cxnSp>
        <p:nvCxnSpPr>
          <p:cNvPr id="11" name="Straight Arrow Connector 10">
            <a:extLst>
              <a:ext uri="{FF2B5EF4-FFF2-40B4-BE49-F238E27FC236}">
                <a16:creationId xmlns:a16="http://schemas.microsoft.com/office/drawing/2014/main" id="{C68CD767-8489-022A-F413-9B2ED3F71341}"/>
              </a:ext>
            </a:extLst>
          </p:cNvPr>
          <p:cNvCxnSpPr/>
          <p:nvPr/>
        </p:nvCxnSpPr>
        <p:spPr>
          <a:xfrm>
            <a:off x="8381308" y="2435194"/>
            <a:ext cx="589228" cy="0"/>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1A63AEFB-45E7-B059-B488-1F38B444733C}"/>
              </a:ext>
            </a:extLst>
          </p:cNvPr>
          <p:cNvCxnSpPr>
            <a:cxnSpLocks/>
          </p:cNvCxnSpPr>
          <p:nvPr/>
        </p:nvCxnSpPr>
        <p:spPr>
          <a:xfrm flipH="1">
            <a:off x="3075833" y="2585323"/>
            <a:ext cx="572529" cy="0"/>
          </a:xfrm>
          <a:prstGeom prst="straightConnector1">
            <a:avLst/>
          </a:prstGeom>
          <a:ln>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54251275-DF7C-CEC8-1C9A-5945A83BA3F0}"/>
              </a:ext>
            </a:extLst>
          </p:cNvPr>
          <p:cNvSpPr txBox="1"/>
          <p:nvPr/>
        </p:nvSpPr>
        <p:spPr>
          <a:xfrm>
            <a:off x="106818" y="2390399"/>
            <a:ext cx="2920753" cy="1138773"/>
          </a:xfrm>
          <a:prstGeom prst="rect">
            <a:avLst/>
          </a:prstGeom>
          <a:noFill/>
        </p:spPr>
        <p:txBody>
          <a:bodyPr wrap="square">
            <a:spAutoFit/>
          </a:bodyPr>
          <a:lstStyle/>
          <a:p>
            <a:pPr lvl="0" algn="r"/>
            <a:r>
              <a:rPr lang="en-US" b="1"/>
              <a:t>ISSB Standards:</a:t>
            </a:r>
          </a:p>
          <a:p>
            <a:pPr lvl="0" algn="r"/>
            <a:endParaRPr lang="en-US" b="1"/>
          </a:p>
          <a:p>
            <a:pPr lvl="0" algn="r"/>
            <a:r>
              <a:rPr lang="en-US" sz="1600"/>
              <a:t>Additional requirements </a:t>
            </a:r>
            <a:br>
              <a:rPr lang="en-US" sz="1600"/>
            </a:br>
            <a:r>
              <a:rPr lang="en-US" sz="1600"/>
              <a:t>(eg financed emissions)</a:t>
            </a:r>
            <a:endParaRPr lang="en-GB" sz="1600"/>
          </a:p>
        </p:txBody>
      </p:sp>
      <p:sp>
        <p:nvSpPr>
          <p:cNvPr id="17" name="TextBox 16">
            <a:extLst>
              <a:ext uri="{FF2B5EF4-FFF2-40B4-BE49-F238E27FC236}">
                <a16:creationId xmlns:a16="http://schemas.microsoft.com/office/drawing/2014/main" id="{B832558E-484F-A6FC-5BA1-4C29EC0D61C3}"/>
              </a:ext>
            </a:extLst>
          </p:cNvPr>
          <p:cNvSpPr txBox="1"/>
          <p:nvPr/>
        </p:nvSpPr>
        <p:spPr>
          <a:xfrm>
            <a:off x="953208" y="5022712"/>
            <a:ext cx="9409677" cy="923330"/>
          </a:xfrm>
          <a:prstGeom prst="rect">
            <a:avLst/>
          </a:prstGeom>
          <a:noFill/>
        </p:spPr>
        <p:txBody>
          <a:bodyPr wrap="square" lIns="91440" tIns="45720" rIns="91440" bIns="45720" anchor="t">
            <a:spAutoFit/>
          </a:bodyPr>
          <a:lstStyle/>
          <a:p>
            <a:pPr algn="ctr"/>
            <a:r>
              <a:rPr lang="en-GB">
                <a:solidFill>
                  <a:schemeClr val="tx2"/>
                </a:solidFill>
              </a:rPr>
              <a:t>High-degree of alignment in disclosures to provide d</a:t>
            </a:r>
            <a:r>
              <a:rPr lang="en-GB" sz="1800">
                <a:solidFill>
                  <a:schemeClr val="tx2"/>
                </a:solidFill>
              </a:rPr>
              <a:t>ecision-useful information for investors on risk management and how dependencies and impacts create risks and opportunities for a company’s financial position and prospects</a:t>
            </a:r>
          </a:p>
        </p:txBody>
      </p:sp>
      <p:sp>
        <p:nvSpPr>
          <p:cNvPr id="3" name="Rectangle 2">
            <a:extLst>
              <a:ext uri="{FF2B5EF4-FFF2-40B4-BE49-F238E27FC236}">
                <a16:creationId xmlns:a16="http://schemas.microsoft.com/office/drawing/2014/main" id="{8403690D-A158-F7CC-5DD4-DA2B1261A51E}"/>
              </a:ext>
            </a:extLst>
          </p:cNvPr>
          <p:cNvSpPr/>
          <p:nvPr/>
        </p:nvSpPr>
        <p:spPr>
          <a:xfrm>
            <a:off x="685800" y="6177891"/>
            <a:ext cx="11009375" cy="37183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200">
                <a:solidFill>
                  <a:schemeClr val="tx1"/>
                </a:solidFill>
                <a:effectLst/>
                <a:latin typeface="+mj-lt"/>
                <a:ea typeface="Calibri" panose="020F0502020204030204" pitchFamily="34" charset="0"/>
              </a:rPr>
              <a:t>* IFRS Foundation and EFRAG have published interoperability guidance material: </a:t>
            </a:r>
            <a:r>
              <a:rPr lang="en-GB" sz="1200">
                <a:solidFill>
                  <a:schemeClr val="tx1"/>
                </a:solidFill>
                <a:effectLst/>
                <a:latin typeface="+mj-lt"/>
                <a:ea typeface="Calibri" panose="020F0502020204030204" pitchFamily="34" charset="0"/>
                <a:hlinkClick r:id="rId3"/>
              </a:rPr>
              <a:t>https://www.ifrs.org/content/dam/ifrs/supporting-implementation/issb-standards/esrs-issb-standards-interoperability-guidance.pdf</a:t>
            </a:r>
            <a:r>
              <a:rPr lang="en-GB" sz="1200">
                <a:solidFill>
                  <a:schemeClr val="tx1"/>
                </a:solidFill>
                <a:effectLst/>
                <a:latin typeface="+mj-lt"/>
                <a:ea typeface="Calibri" panose="020F0502020204030204" pitchFamily="34" charset="0"/>
              </a:rPr>
              <a:t> </a:t>
            </a:r>
          </a:p>
        </p:txBody>
      </p:sp>
    </p:spTree>
    <p:extLst>
      <p:ext uri="{BB962C8B-B14F-4D97-AF65-F5344CB8AC3E}">
        <p14:creationId xmlns:p14="http://schemas.microsoft.com/office/powerpoint/2010/main" val="40402134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836D71F-0168-5581-6D6C-EEA59AEED91D}"/>
              </a:ext>
            </a:extLst>
          </p:cNvPr>
          <p:cNvSpPr>
            <a:spLocks noGrp="1"/>
          </p:cNvSpPr>
          <p:nvPr>
            <p:ph type="body" sz="quarter" idx="4294967295"/>
          </p:nvPr>
        </p:nvSpPr>
        <p:spPr>
          <a:xfrm>
            <a:off x="1019174" y="1351313"/>
            <a:ext cx="7936140" cy="1142194"/>
          </a:xfrm>
          <a:prstGeom prst="rect">
            <a:avLst/>
          </a:prstGeom>
        </p:spPr>
        <p:txBody>
          <a:bodyPr/>
          <a:lstStyle/>
          <a:p>
            <a:r>
              <a:rPr lang="en-US" dirty="0" err="1"/>
              <a:t>TheSB</a:t>
            </a:r>
            <a:r>
              <a:rPr lang="en-US" dirty="0"/>
              <a:t> Standards can deliver</a:t>
            </a:r>
            <a:endParaRPr lang="en-GB" dirty="0"/>
          </a:p>
        </p:txBody>
      </p:sp>
      <p:sp>
        <p:nvSpPr>
          <p:cNvPr id="4" name="Text Placeholder 3">
            <a:extLst>
              <a:ext uri="{FF2B5EF4-FFF2-40B4-BE49-F238E27FC236}">
                <a16:creationId xmlns:a16="http://schemas.microsoft.com/office/drawing/2014/main" id="{0D5B9E60-CADC-7C9E-E0B0-4A1E82BE004F}"/>
              </a:ext>
            </a:extLst>
          </p:cNvPr>
          <p:cNvSpPr>
            <a:spLocks noGrp="1"/>
          </p:cNvSpPr>
          <p:nvPr>
            <p:ph type="body" sz="quarter" idx="19"/>
          </p:nvPr>
        </p:nvSpPr>
        <p:spPr>
          <a:xfrm>
            <a:off x="1019174" y="2934145"/>
            <a:ext cx="10650312" cy="2572542"/>
          </a:xfrm>
        </p:spPr>
        <p:txBody>
          <a:bodyPr/>
          <a:lstStyle/>
          <a:p>
            <a:pPr>
              <a:lnSpc>
                <a:spcPct val="105000"/>
              </a:lnSpc>
            </a:pPr>
            <a:r>
              <a:rPr lang="en-GB" sz="1600" b="1">
                <a:latin typeface="Arial" panose="020B0604020202020204" pitchFamily="34" charset="0"/>
              </a:rPr>
              <a:t>For investors</a:t>
            </a:r>
            <a:r>
              <a:rPr lang="en-GB" sz="1600" b="1"/>
              <a:t>:</a:t>
            </a:r>
            <a:r>
              <a:rPr lang="en-GB" sz="1600">
                <a:latin typeface="Arial" panose="020B0604020202020204" pitchFamily="34" charset="0"/>
              </a:rPr>
              <a:t> access to more consistent, comparable, verifiable and comprehensive disclosures. </a:t>
            </a:r>
          </a:p>
          <a:p>
            <a:pPr>
              <a:lnSpc>
                <a:spcPct val="105000"/>
              </a:lnSpc>
            </a:pPr>
            <a:r>
              <a:rPr lang="en-GB" sz="1600" b="1">
                <a:latin typeface="Arial" panose="020B0604020202020204" pitchFamily="34" charset="0"/>
              </a:rPr>
              <a:t>For companies</a:t>
            </a:r>
            <a:r>
              <a:rPr lang="en-GB" sz="1600" b="1"/>
              <a:t>:</a:t>
            </a:r>
            <a:r>
              <a:rPr lang="en-GB" sz="1600">
                <a:latin typeface="Arial" panose="020B0604020202020204" pitchFamily="34" charset="0"/>
              </a:rPr>
              <a:t> positive effects on areas such as governance, strategy, access to capital, cost of capital, reputation, and employee and stakeholder engagement.</a:t>
            </a:r>
          </a:p>
          <a:p>
            <a:pPr>
              <a:lnSpc>
                <a:spcPct val="105000"/>
              </a:lnSpc>
            </a:pPr>
            <a:r>
              <a:rPr lang="en-GB" sz="1600" b="1">
                <a:latin typeface="Arial" panose="020B0604020202020204" pitchFamily="34" charset="0"/>
              </a:rPr>
              <a:t>For financial markets</a:t>
            </a:r>
            <a:r>
              <a:rPr lang="en-GB" sz="1600" b="1"/>
              <a:t>:</a:t>
            </a:r>
            <a:r>
              <a:rPr lang="en-GB" sz="1600">
                <a:latin typeface="Arial" panose="020B0604020202020204" pitchFamily="34" charset="0"/>
              </a:rPr>
              <a:t> improved transparency about sustainability-related risks is expected to contribute to long-term financial stability. </a:t>
            </a:r>
          </a:p>
          <a:p>
            <a:endParaRPr lang="en-GB"/>
          </a:p>
        </p:txBody>
      </p:sp>
      <p:sp>
        <p:nvSpPr>
          <p:cNvPr id="5" name="Footer Placeholder 4">
            <a:extLst>
              <a:ext uri="{FF2B5EF4-FFF2-40B4-BE49-F238E27FC236}">
                <a16:creationId xmlns:a16="http://schemas.microsoft.com/office/drawing/2014/main" id="{B4F37072-7242-C716-D1D8-A03C6A3AAA7F}"/>
              </a:ext>
            </a:extLst>
          </p:cNvPr>
          <p:cNvSpPr>
            <a:spLocks noGrp="1"/>
          </p:cNvSpPr>
          <p:nvPr>
            <p:ph type="ftr" sz="quarter" idx="3"/>
          </p:nvPr>
        </p:nvSpPr>
        <p:spPr/>
        <p:txBody>
          <a:bodyPr/>
          <a:lstStyle/>
          <a:p>
            <a:fld id="{4790123A-71E8-BF43-B702-A9002E60F899}" type="slidenum">
              <a:rPr lang="en-US" smtClean="0">
                <a:cs typeface="Arial" panose="020B0604020202020204" pitchFamily="34" charset="0"/>
              </a:rPr>
              <a:pPr/>
              <a:t>32</a:t>
            </a:fld>
            <a:endParaRPr lang="en-US">
              <a:cs typeface="Arial" panose="020B0604020202020204" pitchFamily="34" charset="0"/>
            </a:endParaRPr>
          </a:p>
        </p:txBody>
      </p:sp>
      <p:sp>
        <p:nvSpPr>
          <p:cNvPr id="6" name="Text Placeholder 1">
            <a:extLst>
              <a:ext uri="{FF2B5EF4-FFF2-40B4-BE49-F238E27FC236}">
                <a16:creationId xmlns:a16="http://schemas.microsoft.com/office/drawing/2014/main" id="{F8D62A2D-388D-F107-EDB4-181B44E790E8}"/>
              </a:ext>
            </a:extLst>
          </p:cNvPr>
          <p:cNvSpPr txBox="1">
            <a:spLocks/>
          </p:cNvSpPr>
          <p:nvPr/>
        </p:nvSpPr>
        <p:spPr>
          <a:xfrm>
            <a:off x="1019172" y="1351313"/>
            <a:ext cx="10955114" cy="992392"/>
          </a:xfrm>
          <a:prstGeom prst="rect">
            <a:avLst/>
          </a:prstGeom>
        </p:spPr>
        <p:txBody>
          <a:bodyPr lIns="0" tIns="0" rIns="0" bIns="0" anchor="t"/>
          <a:lstStyle>
            <a:lvl1pPr marL="0" indent="0" algn="l" defTabSz="914400" rtl="0" eaLnBrk="1" latinLnBrk="0" hangingPunct="1">
              <a:lnSpc>
                <a:spcPct val="100000"/>
              </a:lnSpc>
              <a:spcBef>
                <a:spcPts val="1000"/>
              </a:spcBef>
              <a:buFont typeface="Arial" panose="020B0604020202020204" pitchFamily="34" charset="0"/>
              <a:buNone/>
              <a:defRPr sz="3330" kern="120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5D5B5C"/>
                </a:solidFill>
                <a:latin typeface="Arial"/>
                <a:cs typeface="Arial"/>
              </a:rPr>
              <a:t>The ISSB Standards can deliver</a:t>
            </a:r>
          </a:p>
        </p:txBody>
      </p:sp>
    </p:spTree>
    <p:extLst>
      <p:ext uri="{BB962C8B-B14F-4D97-AF65-F5344CB8AC3E}">
        <p14:creationId xmlns:p14="http://schemas.microsoft.com/office/powerpoint/2010/main" val="19632507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7474AD65-FC47-1D68-706B-F9B81C0AB59A}"/>
              </a:ext>
            </a:extLst>
          </p:cNvPr>
          <p:cNvSpPr>
            <a:spLocks noGrp="1"/>
          </p:cNvSpPr>
          <p:nvPr>
            <p:ph type="ftr" sz="quarter" idx="3"/>
          </p:nvPr>
        </p:nvSpPr>
        <p:spPr/>
        <p:txBody>
          <a:bodyPr/>
          <a:lstStyle/>
          <a:p>
            <a:fld id="{4790123A-71E8-BF43-B702-A9002E60F899}" type="slidenum">
              <a:rPr lang="en-US" smtClean="0">
                <a:cs typeface="Arial" panose="020B0604020202020204" pitchFamily="34" charset="0"/>
              </a:rPr>
              <a:pPr/>
              <a:t>33</a:t>
            </a:fld>
            <a:endParaRPr lang="en-US">
              <a:cs typeface="Arial" panose="020B0604020202020204" pitchFamily="34" charset="0"/>
            </a:endParaRPr>
          </a:p>
        </p:txBody>
      </p:sp>
      <p:pic>
        <p:nvPicPr>
          <p:cNvPr id="7" name="Picture 6">
            <a:extLst>
              <a:ext uri="{FF2B5EF4-FFF2-40B4-BE49-F238E27FC236}">
                <a16:creationId xmlns:a16="http://schemas.microsoft.com/office/drawing/2014/main" id="{CFB26472-39E0-ED56-7FBF-52F1BEECCB1F}"/>
              </a:ext>
            </a:extLst>
          </p:cNvPr>
          <p:cNvPicPr>
            <a:picLocks noChangeAspect="1"/>
          </p:cNvPicPr>
          <p:nvPr/>
        </p:nvPicPr>
        <p:blipFill>
          <a:blip r:embed="rId3"/>
          <a:stretch>
            <a:fillRect/>
          </a:stretch>
        </p:blipFill>
        <p:spPr>
          <a:xfrm>
            <a:off x="621700" y="1017638"/>
            <a:ext cx="6157444" cy="4822723"/>
          </a:xfrm>
          <a:prstGeom prst="rect">
            <a:avLst/>
          </a:prstGeom>
        </p:spPr>
      </p:pic>
      <p:pic>
        <p:nvPicPr>
          <p:cNvPr id="11" name="Picture 10">
            <a:extLst>
              <a:ext uri="{FF2B5EF4-FFF2-40B4-BE49-F238E27FC236}">
                <a16:creationId xmlns:a16="http://schemas.microsoft.com/office/drawing/2014/main" id="{AEF49DA4-A0F7-5B06-5A62-C4895EB82C98}"/>
              </a:ext>
            </a:extLst>
          </p:cNvPr>
          <p:cNvPicPr>
            <a:picLocks noChangeAspect="1"/>
          </p:cNvPicPr>
          <p:nvPr/>
        </p:nvPicPr>
        <p:blipFill>
          <a:blip r:embed="rId4"/>
          <a:stretch>
            <a:fillRect/>
          </a:stretch>
        </p:blipFill>
        <p:spPr>
          <a:xfrm>
            <a:off x="7811729" y="2112595"/>
            <a:ext cx="3396022" cy="3984666"/>
          </a:xfrm>
          <a:prstGeom prst="rect">
            <a:avLst/>
          </a:prstGeom>
        </p:spPr>
      </p:pic>
      <p:sp>
        <p:nvSpPr>
          <p:cNvPr id="12" name="Arrow: Right 11">
            <a:extLst>
              <a:ext uri="{FF2B5EF4-FFF2-40B4-BE49-F238E27FC236}">
                <a16:creationId xmlns:a16="http://schemas.microsoft.com/office/drawing/2014/main" id="{6DE7C2B7-66C5-5988-6B00-89F93B323855}"/>
              </a:ext>
            </a:extLst>
          </p:cNvPr>
          <p:cNvSpPr/>
          <p:nvPr/>
        </p:nvSpPr>
        <p:spPr>
          <a:xfrm>
            <a:off x="6858000" y="5067260"/>
            <a:ext cx="953729" cy="52356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340567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s://www.ifrs.org/sustainability/knowledge-hub/">
            <a:extLst>
              <a:ext uri="{FF2B5EF4-FFF2-40B4-BE49-F238E27FC236}">
                <a16:creationId xmlns:a16="http://schemas.microsoft.com/office/drawing/2014/main" id="{CCF0BE37-9AD9-E409-6FAD-BB4D014EC4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14813" y="3886998"/>
            <a:ext cx="2168544" cy="2168544"/>
          </a:xfrm>
          <a:prstGeom prst="rect">
            <a:avLst/>
          </a:prstGeom>
        </p:spPr>
      </p:pic>
      <p:sp>
        <p:nvSpPr>
          <p:cNvPr id="7" name="TextBox 6">
            <a:extLst>
              <a:ext uri="{FF2B5EF4-FFF2-40B4-BE49-F238E27FC236}">
                <a16:creationId xmlns:a16="http://schemas.microsoft.com/office/drawing/2014/main" id="{21D4F2EF-FC30-4D27-12D8-E911A21AECC2}"/>
              </a:ext>
            </a:extLst>
          </p:cNvPr>
          <p:cNvSpPr txBox="1"/>
          <p:nvPr/>
        </p:nvSpPr>
        <p:spPr>
          <a:xfrm>
            <a:off x="939720" y="2149086"/>
            <a:ext cx="10296810" cy="461665"/>
          </a:xfrm>
          <a:prstGeom prst="rect">
            <a:avLst/>
          </a:prstGeom>
          <a:noFill/>
        </p:spPr>
        <p:txBody>
          <a:bodyPr wrap="square">
            <a:spAutoFit/>
          </a:bodyPr>
          <a:lstStyle/>
          <a:p>
            <a:r>
              <a:rPr lang="en-US" sz="2400" b="0" i="0" u="none" strike="noStrike" dirty="0">
                <a:solidFill>
                  <a:srgbClr val="5F6061"/>
                </a:solidFill>
                <a:effectLst/>
                <a:latin typeface="Arial" panose="020B0604020202020204" pitchFamily="34" charset="0"/>
              </a:rPr>
              <a:t>Supporting the application of </a:t>
            </a:r>
            <a:r>
              <a:rPr lang="en-US" sz="2400" b="1" i="0" u="none" strike="noStrike" dirty="0">
                <a:solidFill>
                  <a:srgbClr val="5F6061"/>
                </a:solidFill>
                <a:effectLst/>
                <a:latin typeface="Arial" panose="020B0604020202020204" pitchFamily="34" charset="0"/>
              </a:rPr>
              <a:t>IFRS Sustainability Disclosure Standards</a:t>
            </a:r>
            <a:endParaRPr lang="en-GB" sz="2400" b="1" dirty="0"/>
          </a:p>
        </p:txBody>
      </p:sp>
      <p:sp>
        <p:nvSpPr>
          <p:cNvPr id="9" name="TextBox 8">
            <a:extLst>
              <a:ext uri="{FF2B5EF4-FFF2-40B4-BE49-F238E27FC236}">
                <a16:creationId xmlns:a16="http://schemas.microsoft.com/office/drawing/2014/main" id="{3D45A819-5C1B-2308-DB15-26A9ED19892E}"/>
              </a:ext>
            </a:extLst>
          </p:cNvPr>
          <p:cNvSpPr txBox="1"/>
          <p:nvPr/>
        </p:nvSpPr>
        <p:spPr>
          <a:xfrm>
            <a:off x="939720" y="6102424"/>
            <a:ext cx="7019455"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5F6061"/>
                </a:solidFill>
                <a:effectLst/>
                <a:uLnTx/>
                <a:uFillTx/>
                <a:latin typeface="Arial" panose="020B0604020202020204"/>
                <a:ea typeface="+mn-ea"/>
                <a:cs typeface="+mn-cs"/>
              </a:rPr>
              <a:t>FAQs, guides and resources curated by the IFRS Foundation and</a:t>
            </a:r>
            <a:br>
              <a:rPr kumimoji="0" lang="en-GB" sz="1800" b="0" i="0" u="none" strike="noStrike" kern="1200" cap="none" spc="0" normalizeH="0" baseline="0" noProof="0" dirty="0">
                <a:ln>
                  <a:noFill/>
                </a:ln>
                <a:solidFill>
                  <a:srgbClr val="5F6061"/>
                </a:solidFill>
                <a:effectLst/>
                <a:uLnTx/>
                <a:uFillTx/>
                <a:latin typeface="Arial" panose="020B0604020202020204"/>
                <a:ea typeface="+mn-ea"/>
                <a:cs typeface="+mn-cs"/>
              </a:rPr>
            </a:br>
            <a:r>
              <a:rPr kumimoji="0" lang="en-GB" sz="1800" b="0" i="0" u="none" strike="noStrike" kern="1200" cap="none" spc="0" normalizeH="0" baseline="0" noProof="0" dirty="0">
                <a:ln>
                  <a:noFill/>
                </a:ln>
                <a:solidFill>
                  <a:srgbClr val="5F6061"/>
                </a:solidFill>
                <a:effectLst/>
                <a:uLnTx/>
                <a:uFillTx/>
                <a:latin typeface="Arial" panose="020B0604020202020204"/>
                <a:ea typeface="+mn-ea"/>
                <a:cs typeface="+mn-cs"/>
              </a:rPr>
              <a:t>third-party organisations in support of global drive to build capacity</a:t>
            </a:r>
          </a:p>
        </p:txBody>
      </p:sp>
      <p:sp>
        <p:nvSpPr>
          <p:cNvPr id="2" name="Footer Placeholder 14">
            <a:extLst>
              <a:ext uri="{FF2B5EF4-FFF2-40B4-BE49-F238E27FC236}">
                <a16:creationId xmlns:a16="http://schemas.microsoft.com/office/drawing/2014/main" id="{57617C29-CEDE-D51B-FB7A-481DB91A5571}"/>
              </a:ext>
            </a:extLst>
          </p:cNvPr>
          <p:cNvSpPr txBox="1">
            <a:spLocks/>
          </p:cNvSpPr>
          <p:nvPr/>
        </p:nvSpPr>
        <p:spPr>
          <a:xfrm>
            <a:off x="11207751" y="378132"/>
            <a:ext cx="612773" cy="261895"/>
          </a:xfrm>
          <a:prstGeom prst="rect">
            <a:avLst/>
          </a:prstGeom>
        </p:spPr>
        <p:txBody>
          <a:bodyPr vert="horz" lIns="0" tIns="0" rIns="0" bIns="0" rtlCol="0" anchor="t" anchorCtr="0"/>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790123A-71E8-BF43-B702-A9002E60F899}" type="slidenum">
              <a:rPr lang="en-US" smtClean="0">
                <a:cs typeface="Arial" panose="020B0604020202020204" pitchFamily="34" charset="0"/>
              </a:rPr>
              <a:pPr/>
              <a:t>34</a:t>
            </a:fld>
            <a:endParaRPr lang="en-US">
              <a:cs typeface="Arial" panose="020B0604020202020204" pitchFamily="34" charset="0"/>
            </a:endParaRPr>
          </a:p>
        </p:txBody>
      </p:sp>
      <p:sp>
        <p:nvSpPr>
          <p:cNvPr id="3" name="Text Placeholder 1">
            <a:extLst>
              <a:ext uri="{FF2B5EF4-FFF2-40B4-BE49-F238E27FC236}">
                <a16:creationId xmlns:a16="http://schemas.microsoft.com/office/drawing/2014/main" id="{1B4B06AA-1110-C9A4-B4C6-FBEBD50DF0BC}"/>
              </a:ext>
            </a:extLst>
          </p:cNvPr>
          <p:cNvSpPr txBox="1">
            <a:spLocks/>
          </p:cNvSpPr>
          <p:nvPr/>
        </p:nvSpPr>
        <p:spPr>
          <a:xfrm>
            <a:off x="1019172" y="1351313"/>
            <a:ext cx="10955114" cy="992392"/>
          </a:xfrm>
          <a:prstGeom prst="rect">
            <a:avLst/>
          </a:prstGeom>
        </p:spPr>
        <p:txBody>
          <a:bodyPr lIns="0" tIns="0" rIns="0" bIns="0" anchor="t"/>
          <a:lstStyle>
            <a:lvl1pPr marL="0" indent="0" algn="l" defTabSz="914400" rtl="0" eaLnBrk="1" latinLnBrk="0" hangingPunct="1">
              <a:lnSpc>
                <a:spcPct val="100000"/>
              </a:lnSpc>
              <a:spcBef>
                <a:spcPts val="1000"/>
              </a:spcBef>
              <a:buFont typeface="Arial" panose="020B0604020202020204" pitchFamily="34" charset="0"/>
              <a:buNone/>
              <a:defRPr sz="3330" kern="120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5D5B5C"/>
                </a:solidFill>
                <a:latin typeface="Arial"/>
                <a:cs typeface="Arial"/>
              </a:rPr>
              <a:t>Knowledge hub</a:t>
            </a:r>
          </a:p>
        </p:txBody>
      </p:sp>
      <p:pic>
        <p:nvPicPr>
          <p:cNvPr id="6" name="Picture 5">
            <a:extLst>
              <a:ext uri="{FF2B5EF4-FFF2-40B4-BE49-F238E27FC236}">
                <a16:creationId xmlns:a16="http://schemas.microsoft.com/office/drawing/2014/main" id="{52FEC321-225D-3009-7ED7-C6838029FA17}"/>
              </a:ext>
            </a:extLst>
          </p:cNvPr>
          <p:cNvPicPr>
            <a:picLocks noChangeAspect="1"/>
          </p:cNvPicPr>
          <p:nvPr/>
        </p:nvPicPr>
        <p:blipFill>
          <a:blip r:embed="rId4"/>
          <a:stretch>
            <a:fillRect/>
          </a:stretch>
        </p:blipFill>
        <p:spPr>
          <a:xfrm>
            <a:off x="1019172" y="2554954"/>
            <a:ext cx="6535812" cy="3453379"/>
          </a:xfrm>
          <a:prstGeom prst="rect">
            <a:avLst/>
          </a:prstGeom>
        </p:spPr>
      </p:pic>
    </p:spTree>
    <p:extLst>
      <p:ext uri="{BB962C8B-B14F-4D97-AF65-F5344CB8AC3E}">
        <p14:creationId xmlns:p14="http://schemas.microsoft.com/office/powerpoint/2010/main" val="41205838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1658095F-7610-560C-90B4-299F6B4F689A}"/>
              </a:ext>
            </a:extLst>
          </p:cNvPr>
          <p:cNvSpPr>
            <a:spLocks noGrp="1"/>
          </p:cNvSpPr>
          <p:nvPr>
            <p:ph type="body" sz="quarter" idx="19"/>
          </p:nvPr>
        </p:nvSpPr>
        <p:spPr>
          <a:xfrm>
            <a:off x="1019173" y="2214867"/>
            <a:ext cx="9692370" cy="4090139"/>
          </a:xfrm>
        </p:spPr>
        <p:txBody>
          <a:bodyPr wrap="square" lIns="0" tIns="0" rIns="0" bIns="0" numCol="1" spcCol="540000" anchor="t"/>
          <a:lstStyle/>
          <a:p>
            <a:r>
              <a:rPr lang="en-GB" sz="1800">
                <a:latin typeface="Arial"/>
                <a:cs typeface="Arial"/>
              </a:rPr>
              <a:t>Highest level of focus on </a:t>
            </a:r>
            <a:r>
              <a:rPr lang="en-GB" sz="1800" b="1">
                <a:latin typeface="Arial"/>
                <a:cs typeface="Arial"/>
              </a:rPr>
              <a:t>supporting</a:t>
            </a:r>
            <a:br>
              <a:rPr lang="en-GB" sz="1800" b="1">
                <a:latin typeface="Arial"/>
                <a:cs typeface="Arial"/>
              </a:rPr>
            </a:br>
            <a:r>
              <a:rPr lang="en-GB" sz="1800" b="1">
                <a:latin typeface="Arial"/>
                <a:cs typeface="Arial"/>
              </a:rPr>
              <a:t>implementation of IFRS S1 and IFRS S2</a:t>
            </a:r>
            <a:endParaRPr lang="en-US" sz="1800" b="1">
              <a:latin typeface="Arial"/>
              <a:cs typeface="Arial"/>
            </a:endParaRPr>
          </a:p>
          <a:p>
            <a:r>
              <a:rPr lang="en-GB" sz="1800">
                <a:latin typeface="Arial"/>
                <a:cs typeface="Arial"/>
              </a:rPr>
              <a:t>Next, equal focus on </a:t>
            </a:r>
            <a:r>
              <a:rPr lang="en-GB" sz="1800" b="1">
                <a:latin typeface="Arial"/>
                <a:cs typeface="Arial"/>
              </a:rPr>
              <a:t>enhancing SASB Standards</a:t>
            </a:r>
            <a:br>
              <a:rPr lang="en-GB" sz="1800" b="1">
                <a:latin typeface="Arial"/>
                <a:cs typeface="Arial"/>
              </a:rPr>
            </a:br>
            <a:r>
              <a:rPr lang="en-GB" sz="1800">
                <a:latin typeface="Arial"/>
                <a:cs typeface="Arial"/>
              </a:rPr>
              <a:t>and </a:t>
            </a:r>
            <a:r>
              <a:rPr lang="en-GB" sz="1800" b="1">
                <a:latin typeface="Arial"/>
                <a:cs typeface="Arial"/>
              </a:rPr>
              <a:t>two research and standard-setting projects</a:t>
            </a:r>
            <a:endParaRPr lang="en-GB" sz="1800">
              <a:latin typeface="Arial"/>
              <a:cs typeface="Arial"/>
            </a:endParaRPr>
          </a:p>
          <a:p>
            <a:r>
              <a:rPr lang="en-GB" sz="1800">
                <a:latin typeface="Arial"/>
                <a:cs typeface="Arial"/>
              </a:rPr>
              <a:t>Some capacity reserved for flexibility to </a:t>
            </a:r>
            <a:r>
              <a:rPr lang="en-GB" sz="1800" b="1">
                <a:latin typeface="Arial"/>
                <a:cs typeface="Arial"/>
              </a:rPr>
              <a:t>address emerging issues</a:t>
            </a:r>
            <a:r>
              <a:rPr lang="en-GB" sz="1800">
                <a:latin typeface="Arial"/>
                <a:cs typeface="Arial"/>
              </a:rPr>
              <a:t> </a:t>
            </a:r>
          </a:p>
          <a:p>
            <a:r>
              <a:rPr lang="en-GB" sz="1800">
                <a:latin typeface="Arial"/>
                <a:cs typeface="Arial"/>
              </a:rPr>
              <a:t>Furthermore, three activities </a:t>
            </a:r>
            <a:r>
              <a:rPr lang="en-GB" sz="1800" b="1">
                <a:latin typeface="Arial"/>
                <a:cs typeface="Arial"/>
              </a:rPr>
              <a:t>fundamental</a:t>
            </a:r>
            <a:r>
              <a:rPr lang="en-GB" sz="1800">
                <a:latin typeface="Arial"/>
                <a:cs typeface="Arial"/>
              </a:rPr>
              <a:t> to all work:</a:t>
            </a:r>
          </a:p>
          <a:p>
            <a:pPr marL="800100" lvl="1" indent="-342900">
              <a:buAutoNum type="arabicPeriod"/>
            </a:pPr>
            <a:r>
              <a:rPr lang="en-GB">
                <a:latin typeface="Arial"/>
                <a:cs typeface="Arial"/>
              </a:rPr>
              <a:t>interoperability with other standard-</a:t>
            </a:r>
            <a:br>
              <a:rPr lang="en-GB">
                <a:latin typeface="Arial"/>
                <a:cs typeface="Arial"/>
              </a:rPr>
            </a:br>
            <a:r>
              <a:rPr lang="en-GB">
                <a:latin typeface="Arial"/>
                <a:cs typeface="Arial"/>
              </a:rPr>
              <a:t>setting initiatives</a:t>
            </a:r>
          </a:p>
          <a:p>
            <a:pPr marL="800100" lvl="1" indent="-342900">
              <a:buAutoNum type="arabicPeriod"/>
            </a:pPr>
            <a:r>
              <a:rPr lang="en-GB">
                <a:latin typeface="Arial"/>
                <a:cs typeface="Arial"/>
              </a:rPr>
              <a:t>connectivity with IASB</a:t>
            </a:r>
          </a:p>
          <a:p>
            <a:pPr marL="800100" lvl="1" indent="-342900">
              <a:buAutoNum type="arabicPeriod"/>
            </a:pPr>
            <a:r>
              <a:rPr lang="en-GB">
                <a:latin typeface="Arial"/>
                <a:cs typeface="Arial"/>
              </a:rPr>
              <a:t>stakeholder engagement</a:t>
            </a:r>
          </a:p>
          <a:p>
            <a:endParaRPr lang="en-GB" sz="1800">
              <a:latin typeface="Arial"/>
              <a:cs typeface="Arial"/>
            </a:endParaRPr>
          </a:p>
        </p:txBody>
      </p:sp>
      <p:sp>
        <p:nvSpPr>
          <p:cNvPr id="5" name="Footer Placeholder 4">
            <a:extLst>
              <a:ext uri="{FF2B5EF4-FFF2-40B4-BE49-F238E27FC236}">
                <a16:creationId xmlns:a16="http://schemas.microsoft.com/office/drawing/2014/main" id="{84FF026B-9DE3-AB97-4466-BF504B803FDB}"/>
              </a:ext>
            </a:extLst>
          </p:cNvPr>
          <p:cNvSpPr>
            <a:spLocks noGrp="1"/>
          </p:cNvSpPr>
          <p:nvPr>
            <p:ph type="ftr" sz="quarter" idx="3"/>
          </p:nvPr>
        </p:nvSpPr>
        <p:spPr/>
        <p:txBody>
          <a:bodyPr anchor="t">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4790123A-71E8-BF43-B702-A9002E60F899}" type="slidenum">
              <a:rPr kumimoji="0" lang="en-US" sz="1200" b="0" i="0" u="none" strike="noStrike" kern="1200" cap="none" spc="0" normalizeH="0" baseline="0" noProof="0" smtClean="0">
                <a:ln>
                  <a:noFill/>
                </a:ln>
                <a:solidFill>
                  <a:srgbClr val="5F6061"/>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35</a:t>
            </a:fld>
            <a:endParaRPr kumimoji="0" lang="en-US" sz="1200" b="0" i="0" u="none" strike="noStrike" kern="1200" cap="none" spc="0" normalizeH="0" baseline="0" noProof="0">
              <a:ln>
                <a:noFill/>
              </a:ln>
              <a:solidFill>
                <a:srgbClr val="5F6061"/>
              </a:solidFill>
              <a:effectLst/>
              <a:uLnTx/>
              <a:uFillTx/>
              <a:latin typeface="Arial" panose="020B0604020202020204"/>
              <a:ea typeface="+mn-ea"/>
              <a:cs typeface="+mn-cs"/>
            </a:endParaRPr>
          </a:p>
        </p:txBody>
      </p:sp>
      <p:sp>
        <p:nvSpPr>
          <p:cNvPr id="4" name="Text Placeholder 3">
            <a:extLst>
              <a:ext uri="{FF2B5EF4-FFF2-40B4-BE49-F238E27FC236}">
                <a16:creationId xmlns:a16="http://schemas.microsoft.com/office/drawing/2014/main" id="{873D8706-23B3-E2F3-F500-60E4E40746C2}"/>
              </a:ext>
            </a:extLst>
          </p:cNvPr>
          <p:cNvSpPr>
            <a:spLocks noGrp="1"/>
          </p:cNvSpPr>
          <p:nvPr>
            <p:ph type="body" sz="quarter" idx="4294967295"/>
          </p:nvPr>
        </p:nvSpPr>
        <p:spPr>
          <a:xfrm>
            <a:off x="1019174" y="1351313"/>
            <a:ext cx="8413765" cy="797137"/>
          </a:xfrm>
          <a:prstGeom prst="rect">
            <a:avLst/>
          </a:prstGeom>
        </p:spPr>
        <p:txBody>
          <a:bodyPr lIns="0" tIns="0" rIns="0" bIns="0" anchor="t"/>
          <a:lstStyle/>
          <a:p>
            <a:r>
              <a:rPr lang="en-GB" sz="3300">
                <a:latin typeface="Arial"/>
                <a:cs typeface="Arial"/>
              </a:rPr>
              <a:t>ISSB work plan H2 2024–H1 2026</a:t>
            </a:r>
            <a:endParaRPr lang="en-US"/>
          </a:p>
        </p:txBody>
      </p:sp>
      <p:sp>
        <p:nvSpPr>
          <p:cNvPr id="2" name="Text Placeholder 1">
            <a:extLst>
              <a:ext uri="{FF2B5EF4-FFF2-40B4-BE49-F238E27FC236}">
                <a16:creationId xmlns:a16="http://schemas.microsoft.com/office/drawing/2014/main" id="{CA656CB6-8802-1CF2-789B-C36A5F833A06}"/>
              </a:ext>
            </a:extLst>
          </p:cNvPr>
          <p:cNvSpPr txBox="1">
            <a:spLocks/>
          </p:cNvSpPr>
          <p:nvPr/>
        </p:nvSpPr>
        <p:spPr>
          <a:xfrm>
            <a:off x="1019172" y="1351313"/>
            <a:ext cx="10955114" cy="992392"/>
          </a:xfrm>
          <a:prstGeom prst="rect">
            <a:avLst/>
          </a:prstGeom>
        </p:spPr>
        <p:txBody>
          <a:bodyPr lIns="0" tIns="0" rIns="0" bIns="0" anchor="t"/>
          <a:lstStyle>
            <a:lvl1pPr marL="0" indent="0" algn="l" defTabSz="914400" rtl="0" eaLnBrk="1" latinLnBrk="0" hangingPunct="1">
              <a:lnSpc>
                <a:spcPct val="100000"/>
              </a:lnSpc>
              <a:spcBef>
                <a:spcPts val="1000"/>
              </a:spcBef>
              <a:buFont typeface="Arial" panose="020B0604020202020204" pitchFamily="34" charset="0"/>
              <a:buNone/>
              <a:defRPr sz="3330" kern="120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5D5B5C"/>
                </a:solidFill>
                <a:latin typeface="Arial"/>
                <a:cs typeface="Arial"/>
              </a:rPr>
              <a:t>ISSB work plan</a:t>
            </a:r>
          </a:p>
        </p:txBody>
      </p:sp>
    </p:spTree>
    <p:extLst>
      <p:ext uri="{BB962C8B-B14F-4D97-AF65-F5344CB8AC3E}">
        <p14:creationId xmlns:p14="http://schemas.microsoft.com/office/powerpoint/2010/main" val="9376618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81EE4CE-F2AB-2DCC-23EC-640072D582A9}"/>
              </a:ext>
            </a:extLst>
          </p:cNvPr>
          <p:cNvSpPr txBox="1"/>
          <p:nvPr/>
        </p:nvSpPr>
        <p:spPr>
          <a:xfrm>
            <a:off x="1006253" y="2210042"/>
            <a:ext cx="5486400" cy="3154710"/>
          </a:xfrm>
          <a:prstGeom prst="rect">
            <a:avLst/>
          </a:prstGeom>
          <a:noFill/>
        </p:spPr>
        <p:txBody>
          <a:bodyPr wrap="square" lIns="91440" tIns="45720" rIns="91440" bIns="45720" rtlCol="0" anchor="t">
            <a:spAutoFit/>
          </a:bodyPr>
          <a:lstStyle/>
          <a:p>
            <a:pPr marL="285750" indent="-285750">
              <a:spcBef>
                <a:spcPts val="600"/>
              </a:spcBef>
              <a:spcAft>
                <a:spcPts val="600"/>
              </a:spcAft>
              <a:buFont typeface="Arial" panose="020B0604020202020204" pitchFamily="34" charset="0"/>
              <a:buChar char="•"/>
            </a:pPr>
            <a:r>
              <a:rPr lang="en-US" dirty="0">
                <a:hlinkClick r:id="rId3">
                  <a:extLst>
                    <a:ext uri="{A12FA001-AC4F-418D-AE19-62706E023703}">
                      <ahyp:hlinkClr xmlns:ahyp="http://schemas.microsoft.com/office/drawing/2018/hyperlinkcolor" val="tx"/>
                    </a:ext>
                  </a:extLst>
                </a:hlinkClick>
              </a:rPr>
              <a:t>Access</a:t>
            </a:r>
            <a:r>
              <a:rPr lang="en-US" dirty="0"/>
              <a:t> the Standards and supporting materials</a:t>
            </a:r>
          </a:p>
          <a:p>
            <a:pPr marL="285750" indent="-285750">
              <a:spcBef>
                <a:spcPts val="600"/>
              </a:spcBef>
              <a:spcAft>
                <a:spcPts val="600"/>
              </a:spcAft>
              <a:buFont typeface="Arial" panose="020B0604020202020204" pitchFamily="34" charset="0"/>
              <a:buChar char="•"/>
            </a:pPr>
            <a:r>
              <a:rPr lang="en-US" dirty="0"/>
              <a:t>Listen to the monthly </a:t>
            </a:r>
            <a:r>
              <a:rPr lang="en-US" dirty="0">
                <a:hlinkClick r:id="rId4">
                  <a:extLst>
                    <a:ext uri="{A12FA001-AC4F-418D-AE19-62706E023703}">
                      <ahyp:hlinkClr xmlns:ahyp="http://schemas.microsoft.com/office/drawing/2018/hyperlinkcolor" val="tx"/>
                    </a:ext>
                  </a:extLst>
                </a:hlinkClick>
              </a:rPr>
              <a:t>podcast</a:t>
            </a:r>
            <a:endParaRPr lang="en-US" dirty="0"/>
          </a:p>
          <a:p>
            <a:pPr marL="285750" indent="-285750">
              <a:spcBef>
                <a:spcPts val="600"/>
              </a:spcBef>
              <a:spcAft>
                <a:spcPts val="600"/>
              </a:spcAft>
              <a:buFont typeface="Arial" panose="020B0604020202020204" pitchFamily="34" charset="0"/>
              <a:buChar char="•"/>
            </a:pPr>
            <a:r>
              <a:rPr lang="en-US" dirty="0"/>
              <a:t>Respond to live </a:t>
            </a:r>
            <a:r>
              <a:rPr lang="en-US" dirty="0">
                <a:hlinkClick r:id="rId5">
                  <a:extLst>
                    <a:ext uri="{A12FA001-AC4F-418D-AE19-62706E023703}">
                      <ahyp:hlinkClr xmlns:ahyp="http://schemas.microsoft.com/office/drawing/2018/hyperlinkcolor" val="tx"/>
                    </a:ext>
                  </a:extLst>
                </a:hlinkClick>
              </a:rPr>
              <a:t>consultations</a:t>
            </a:r>
            <a:endParaRPr lang="en-US" dirty="0"/>
          </a:p>
          <a:p>
            <a:pPr marL="285750" indent="-285750">
              <a:spcBef>
                <a:spcPts val="600"/>
              </a:spcBef>
              <a:spcAft>
                <a:spcPts val="600"/>
              </a:spcAft>
              <a:buFont typeface="Arial" panose="020B0604020202020204" pitchFamily="34" charset="0"/>
              <a:buChar char="•"/>
            </a:pPr>
            <a:r>
              <a:rPr lang="en-US" dirty="0">
                <a:hlinkClick r:id="rId6">
                  <a:extLst>
                    <a:ext uri="{A12FA001-AC4F-418D-AE19-62706E023703}">
                      <ahyp:hlinkClr xmlns:ahyp="http://schemas.microsoft.com/office/drawing/2018/hyperlinkcolor" val="tx"/>
                    </a:ext>
                  </a:extLst>
                </a:hlinkClick>
              </a:rPr>
              <a:t>Sign up </a:t>
            </a:r>
            <a:r>
              <a:rPr lang="en-US" dirty="0"/>
              <a:t>for news alerts</a:t>
            </a:r>
          </a:p>
          <a:p>
            <a:pPr marL="285750" indent="-285750">
              <a:spcBef>
                <a:spcPts val="600"/>
              </a:spcBef>
              <a:spcAft>
                <a:spcPts val="600"/>
              </a:spcAft>
              <a:buFont typeface="Arial" panose="020B0604020202020204" pitchFamily="34" charset="0"/>
              <a:buChar char="•"/>
            </a:pPr>
            <a:r>
              <a:rPr lang="en-US" dirty="0"/>
              <a:t>Learn about </a:t>
            </a:r>
            <a:r>
              <a:rPr lang="en-US" dirty="0">
                <a:hlinkClick r:id="rId7">
                  <a:extLst>
                    <a:ext uri="{A12FA001-AC4F-418D-AE19-62706E023703}">
                      <ahyp:hlinkClr xmlns:ahyp="http://schemas.microsoft.com/office/drawing/2018/hyperlinkcolor" val="tx"/>
                    </a:ext>
                  </a:extLst>
                </a:hlinkClick>
              </a:rPr>
              <a:t>digital financial reporting</a:t>
            </a:r>
            <a:r>
              <a:rPr lang="en-US" dirty="0"/>
              <a:t> resources</a:t>
            </a:r>
            <a:endParaRPr lang="en-US" dirty="0">
              <a:cs typeface="Arial"/>
            </a:endParaRPr>
          </a:p>
          <a:p>
            <a:pPr marL="285750" indent="-285750">
              <a:spcBef>
                <a:spcPts val="600"/>
              </a:spcBef>
              <a:spcAft>
                <a:spcPts val="600"/>
              </a:spcAft>
              <a:buFont typeface="Arial" panose="020B0604020202020204" pitchFamily="34" charset="0"/>
              <a:buChar char="•"/>
            </a:pPr>
            <a:r>
              <a:rPr lang="en-US" dirty="0">
                <a:hlinkClick r:id="rId8">
                  <a:extLst>
                    <a:ext uri="{A12FA001-AC4F-418D-AE19-62706E023703}">
                      <ahyp:hlinkClr xmlns:ahyp="http://schemas.microsoft.com/office/drawing/2018/hyperlinkcolor" val="tx"/>
                    </a:ext>
                  </a:extLst>
                </a:hlinkClick>
              </a:rPr>
              <a:t>Observe</a:t>
            </a:r>
            <a:r>
              <a:rPr lang="en-US" dirty="0"/>
              <a:t> ISSB meetings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GB" dirty="0"/>
          </a:p>
        </p:txBody>
      </p:sp>
      <p:sp>
        <p:nvSpPr>
          <p:cNvPr id="3" name="Footer Placeholder 14">
            <a:extLst>
              <a:ext uri="{FF2B5EF4-FFF2-40B4-BE49-F238E27FC236}">
                <a16:creationId xmlns:a16="http://schemas.microsoft.com/office/drawing/2014/main" id="{EAC553A6-AD9D-DC52-BA5D-8BFFCF2B3E6B}"/>
              </a:ext>
            </a:extLst>
          </p:cNvPr>
          <p:cNvSpPr txBox="1">
            <a:spLocks/>
          </p:cNvSpPr>
          <p:nvPr/>
        </p:nvSpPr>
        <p:spPr>
          <a:xfrm>
            <a:off x="11207751" y="378132"/>
            <a:ext cx="612773" cy="261895"/>
          </a:xfrm>
          <a:prstGeom prst="rect">
            <a:avLst/>
          </a:prstGeom>
        </p:spPr>
        <p:txBody>
          <a:bodyPr vert="horz" lIns="0" tIns="0" rIns="0" bIns="0" rtlCol="0" anchor="t" anchorCtr="0"/>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790123A-71E8-BF43-B702-A9002E60F899}" type="slidenum">
              <a:rPr lang="en-US" smtClean="0">
                <a:cs typeface="Arial" panose="020B0604020202020204" pitchFamily="34" charset="0"/>
              </a:rPr>
              <a:pPr/>
              <a:t>36</a:t>
            </a:fld>
            <a:endParaRPr lang="en-US">
              <a:cs typeface="Arial" panose="020B0604020202020204" pitchFamily="34" charset="0"/>
            </a:endParaRPr>
          </a:p>
        </p:txBody>
      </p:sp>
      <p:sp>
        <p:nvSpPr>
          <p:cNvPr id="5" name="Text Placeholder 1">
            <a:extLst>
              <a:ext uri="{FF2B5EF4-FFF2-40B4-BE49-F238E27FC236}">
                <a16:creationId xmlns:a16="http://schemas.microsoft.com/office/drawing/2014/main" id="{F99C60C1-DB60-6F37-65D1-60D3C47A3F85}"/>
              </a:ext>
            </a:extLst>
          </p:cNvPr>
          <p:cNvSpPr txBox="1">
            <a:spLocks/>
          </p:cNvSpPr>
          <p:nvPr/>
        </p:nvSpPr>
        <p:spPr>
          <a:xfrm>
            <a:off x="1019172" y="1351313"/>
            <a:ext cx="10955114" cy="992392"/>
          </a:xfrm>
          <a:prstGeom prst="rect">
            <a:avLst/>
          </a:prstGeom>
        </p:spPr>
        <p:txBody>
          <a:bodyPr lIns="0" tIns="0" rIns="0" bIns="0" anchor="t"/>
          <a:lstStyle>
            <a:lvl1pPr marL="0" indent="0" algn="l" defTabSz="914400" rtl="0" eaLnBrk="1" latinLnBrk="0" hangingPunct="1">
              <a:lnSpc>
                <a:spcPct val="100000"/>
              </a:lnSpc>
              <a:spcBef>
                <a:spcPts val="1000"/>
              </a:spcBef>
              <a:buFont typeface="Arial" panose="020B0604020202020204" pitchFamily="34" charset="0"/>
              <a:buNone/>
              <a:defRPr sz="3330" kern="120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5D5B5C"/>
                </a:solidFill>
                <a:latin typeface="Arial"/>
                <a:cs typeface="Arial"/>
              </a:rPr>
              <a:t>Visit ifrs.org to find out more</a:t>
            </a:r>
          </a:p>
        </p:txBody>
      </p:sp>
    </p:spTree>
    <p:extLst>
      <p:ext uri="{BB962C8B-B14F-4D97-AF65-F5344CB8AC3E}">
        <p14:creationId xmlns:p14="http://schemas.microsoft.com/office/powerpoint/2010/main" val="1617748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3">
            <a:extLst>
              <a:ext uri="{FF2B5EF4-FFF2-40B4-BE49-F238E27FC236}">
                <a16:creationId xmlns:a16="http://schemas.microsoft.com/office/drawing/2014/main" id="{C3BA4D1C-4ABF-2DA6-6DB7-39E3EA10CAF7}"/>
              </a:ext>
            </a:extLst>
          </p:cNvPr>
          <p:cNvSpPr>
            <a:spLocks noGrp="1"/>
          </p:cNvSpPr>
          <p:nvPr>
            <p:ph type="body" sz="quarter" idx="10"/>
          </p:nvPr>
        </p:nvSpPr>
        <p:spPr/>
        <p:txBody>
          <a:bodyPr/>
          <a:lstStyle/>
          <a:p>
            <a:r>
              <a:rPr lang="en-US" dirty="0">
                <a:solidFill>
                  <a:srgbClr val="5D5B5C"/>
                </a:solidFill>
                <a:ea typeface="Helvetica Neue" panose="02000503000000020004" pitchFamily="2" charset="0"/>
              </a:rPr>
              <a:t>Structure</a:t>
            </a:r>
          </a:p>
          <a:p>
            <a:endParaRPr lang="en-US" dirty="0">
              <a:solidFill>
                <a:srgbClr val="5D5B5C"/>
              </a:solidFill>
            </a:endParaRPr>
          </a:p>
        </p:txBody>
      </p:sp>
      <p:sp>
        <p:nvSpPr>
          <p:cNvPr id="5" name="Footer Placeholder 4">
            <a:extLst>
              <a:ext uri="{FF2B5EF4-FFF2-40B4-BE49-F238E27FC236}">
                <a16:creationId xmlns:a16="http://schemas.microsoft.com/office/drawing/2014/main" id="{7FD53DD7-9140-0D7E-4AF5-80D401F35FAB}"/>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790123A-71E8-BF43-B702-A9002E60F899}" type="slidenum">
              <a:rPr kumimoji="0" lang="en-US" sz="1200" b="0" i="0" u="none" strike="noStrike" kern="1200" cap="none" spc="0" normalizeH="0" baseline="0" noProof="0" smtClean="0">
                <a:ln>
                  <a:noFill/>
                </a:ln>
                <a:solidFill>
                  <a:srgbClr val="5F6061"/>
                </a:solidFill>
                <a:effectLst/>
                <a:uLnTx/>
                <a:uFillTx/>
                <a:latin typeface="Arial" panose="020B060402020202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srgbClr val="5F6061"/>
              </a:solidFill>
              <a:effectLst/>
              <a:uLnTx/>
              <a:uFillTx/>
              <a:latin typeface="Arial" panose="020B0604020202020204"/>
              <a:ea typeface="+mn-ea"/>
              <a:cs typeface="Arial" panose="020B0604020202020204" pitchFamily="34" charset="0"/>
            </a:endParaRPr>
          </a:p>
        </p:txBody>
      </p:sp>
      <p:sp>
        <p:nvSpPr>
          <p:cNvPr id="7" name="Footer Placeholder 14">
            <a:extLst>
              <a:ext uri="{FF2B5EF4-FFF2-40B4-BE49-F238E27FC236}">
                <a16:creationId xmlns:a16="http://schemas.microsoft.com/office/drawing/2014/main" id="{D6537301-D319-6C7B-79C3-EC26276F4332}"/>
              </a:ext>
            </a:extLst>
          </p:cNvPr>
          <p:cNvSpPr txBox="1">
            <a:spLocks/>
          </p:cNvSpPr>
          <p:nvPr/>
        </p:nvSpPr>
        <p:spPr>
          <a:xfrm>
            <a:off x="11207751" y="378132"/>
            <a:ext cx="612773" cy="261895"/>
          </a:xfrm>
          <a:prstGeom prst="rect">
            <a:avLst/>
          </a:prstGeom>
        </p:spPr>
        <p:txBody>
          <a:bodyPr vert="horz" lIns="0" tIns="0" rIns="0" bIns="0" rtlCol="0" anchor="t" anchorCtr="0"/>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4790123A-71E8-BF43-B702-A9002E60F899}" type="slidenum">
              <a:rPr kumimoji="0" lang="en-US" sz="1200" b="0" i="0" u="none" strike="noStrike" kern="1200" cap="none" spc="0" normalizeH="0" baseline="0" noProof="0" smtClean="0">
                <a:ln>
                  <a:noFill/>
                </a:ln>
                <a:solidFill>
                  <a:srgbClr val="5F6061"/>
                </a:solidFill>
                <a:effectLst/>
                <a:uLnTx/>
                <a:uFillTx/>
                <a:latin typeface="Arial" panose="020B060402020202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srgbClr val="5F6061"/>
              </a:solidFill>
              <a:effectLst/>
              <a:uLnTx/>
              <a:uFillTx/>
              <a:latin typeface="Arial" panose="020B0604020202020204"/>
              <a:ea typeface="+mn-ea"/>
              <a:cs typeface="Arial" panose="020B0604020202020204" pitchFamily="34" charset="0"/>
            </a:endParaRPr>
          </a:p>
        </p:txBody>
      </p:sp>
      <p:sp>
        <p:nvSpPr>
          <p:cNvPr id="8" name="Rectangle 7">
            <a:extLst>
              <a:ext uri="{FF2B5EF4-FFF2-40B4-BE49-F238E27FC236}">
                <a16:creationId xmlns:a16="http://schemas.microsoft.com/office/drawing/2014/main" id="{E29493D6-11B5-871E-2715-3F19D163078F}"/>
              </a:ext>
            </a:extLst>
          </p:cNvPr>
          <p:cNvSpPr/>
          <p:nvPr/>
        </p:nvSpPr>
        <p:spPr>
          <a:xfrm>
            <a:off x="4768300" y="4581297"/>
            <a:ext cx="3223060" cy="178740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9" name="Rectangle 8">
            <a:extLst>
              <a:ext uri="{FF2B5EF4-FFF2-40B4-BE49-F238E27FC236}">
                <a16:creationId xmlns:a16="http://schemas.microsoft.com/office/drawing/2014/main" id="{097867CE-4A3B-94C5-D783-F3E10D6BA91F}"/>
              </a:ext>
            </a:extLst>
          </p:cNvPr>
          <p:cNvSpPr/>
          <p:nvPr/>
        </p:nvSpPr>
        <p:spPr bwMode="auto">
          <a:xfrm>
            <a:off x="4768300" y="3606826"/>
            <a:ext cx="6491349" cy="719996"/>
          </a:xfrm>
          <a:prstGeom prst="rect">
            <a:avLst/>
          </a:prstGeom>
          <a:solidFill>
            <a:srgbClr val="B31E3B"/>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000" b="0" i="0" u="none" strike="noStrike" kern="1200" cap="none" spc="0" normalizeH="0" baseline="0" noProof="0">
                <a:ln>
                  <a:noFill/>
                </a:ln>
                <a:solidFill>
                  <a:srgbClr val="FFFFFF"/>
                </a:solidFill>
                <a:effectLst/>
                <a:uLnTx/>
                <a:uFillTx/>
                <a:latin typeface="Arial" charset="0"/>
                <a:ea typeface="ヒラギノ角ゴ ProN W3" charset="0"/>
                <a:cs typeface="ヒラギノ角ゴ ProN W3" charset="0"/>
                <a:sym typeface="Arial" charset="0"/>
              </a:rPr>
              <a:t>IFRS Foundation Trustees</a:t>
            </a:r>
          </a:p>
        </p:txBody>
      </p:sp>
      <p:sp>
        <p:nvSpPr>
          <p:cNvPr id="10" name="Rectangle 9">
            <a:extLst>
              <a:ext uri="{FF2B5EF4-FFF2-40B4-BE49-F238E27FC236}">
                <a16:creationId xmlns:a16="http://schemas.microsoft.com/office/drawing/2014/main" id="{CA08F49E-66E0-2CF6-A4A3-F32CEE847D79}"/>
              </a:ext>
            </a:extLst>
          </p:cNvPr>
          <p:cNvSpPr/>
          <p:nvPr/>
        </p:nvSpPr>
        <p:spPr bwMode="auto">
          <a:xfrm>
            <a:off x="4768300" y="2649192"/>
            <a:ext cx="6491349" cy="70316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000" b="0" i="0" u="none" strike="noStrike" kern="1200" cap="none" spc="0" normalizeH="0" baseline="0" noProof="0">
                <a:ln>
                  <a:noFill/>
                </a:ln>
                <a:solidFill>
                  <a:srgbClr val="FFFFFF"/>
                </a:solidFill>
                <a:effectLst/>
                <a:uLnTx/>
                <a:uFillTx/>
                <a:latin typeface="Arial" charset="0"/>
                <a:ea typeface="ヒラギノ角ゴ ProN W3" charset="0"/>
                <a:cs typeface="ヒラギノ角ゴ ProN W3" charset="0"/>
                <a:sym typeface="Arial" charset="0"/>
              </a:rPr>
              <a:t>IFRS Foundation Monitoring Board</a:t>
            </a:r>
          </a:p>
        </p:txBody>
      </p:sp>
      <p:sp>
        <p:nvSpPr>
          <p:cNvPr id="11" name="TextBox 10">
            <a:extLst>
              <a:ext uri="{FF2B5EF4-FFF2-40B4-BE49-F238E27FC236}">
                <a16:creationId xmlns:a16="http://schemas.microsoft.com/office/drawing/2014/main" id="{57F90B22-F8D3-CC44-CC8E-E62589939C5E}"/>
              </a:ext>
            </a:extLst>
          </p:cNvPr>
          <p:cNvSpPr txBox="1"/>
          <p:nvPr/>
        </p:nvSpPr>
        <p:spPr>
          <a:xfrm>
            <a:off x="912041" y="3560554"/>
            <a:ext cx="4131733" cy="726951"/>
          </a:xfrm>
          <a:prstGeom prst="rect">
            <a:avLst/>
          </a:prstGeom>
          <a:noFill/>
        </p:spPr>
        <p:txBody>
          <a:bodyPr wrap="square" rtlCol="0" anchor="ctr">
            <a:noAutofit/>
          </a:bodyPr>
          <a:lstStyle>
            <a:defPPr>
              <a:defRPr lang="en-US"/>
            </a:defPPr>
            <a:lvl1pPr algn="ctr">
              <a:defRPr sz="2000">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srgbClr val="5F6061"/>
                </a:solidFill>
                <a:effectLst/>
                <a:uLnTx/>
                <a:uFillTx/>
                <a:latin typeface="Arial" panose="020B0604020202020204" pitchFamily="34" charset="0"/>
                <a:ea typeface="+mn-ea"/>
                <a:cs typeface="Arial" panose="020B0604020202020204" pitchFamily="34" charset="0"/>
              </a:rPr>
              <a:t>Governance, strategy, oversight</a:t>
            </a:r>
          </a:p>
        </p:txBody>
      </p:sp>
      <p:sp>
        <p:nvSpPr>
          <p:cNvPr id="12" name="TextBox 11">
            <a:extLst>
              <a:ext uri="{FF2B5EF4-FFF2-40B4-BE49-F238E27FC236}">
                <a16:creationId xmlns:a16="http://schemas.microsoft.com/office/drawing/2014/main" id="{B48A2563-F085-3871-5C2C-1E97DD45A46D}"/>
              </a:ext>
            </a:extLst>
          </p:cNvPr>
          <p:cNvSpPr txBox="1"/>
          <p:nvPr/>
        </p:nvSpPr>
        <p:spPr>
          <a:xfrm>
            <a:off x="2072514" y="2643224"/>
            <a:ext cx="2600960" cy="703160"/>
          </a:xfrm>
          <a:prstGeom prst="rect">
            <a:avLst/>
          </a:prstGeom>
          <a:noFill/>
        </p:spPr>
        <p:txBody>
          <a:bodyPr wrap="square" rtlCol="0" anchor="ctr">
            <a:noAutofit/>
          </a:bodyPr>
          <a:lstStyle>
            <a:defPPr>
              <a:defRPr lang="en-US"/>
            </a:defPPr>
            <a:lvl1pPr algn="ctr">
              <a:defRPr sz="1400">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srgbClr val="5F6061"/>
                </a:solidFill>
                <a:effectLst/>
                <a:uLnTx/>
                <a:uFillTx/>
                <a:latin typeface="Arial" panose="020B0604020202020204" pitchFamily="34" charset="0"/>
                <a:ea typeface="+mn-ea"/>
                <a:cs typeface="Arial" panose="020B0604020202020204" pitchFamily="34" charset="0"/>
              </a:rPr>
              <a:t>Public accountability</a:t>
            </a:r>
          </a:p>
        </p:txBody>
      </p:sp>
      <p:sp>
        <p:nvSpPr>
          <p:cNvPr id="13" name="TextBox 12">
            <a:extLst>
              <a:ext uri="{FF2B5EF4-FFF2-40B4-BE49-F238E27FC236}">
                <a16:creationId xmlns:a16="http://schemas.microsoft.com/office/drawing/2014/main" id="{4FB0EAE6-9FDA-C3B0-1AB4-B4812D3CD18B}"/>
              </a:ext>
            </a:extLst>
          </p:cNvPr>
          <p:cNvSpPr txBox="1"/>
          <p:nvPr/>
        </p:nvSpPr>
        <p:spPr>
          <a:xfrm>
            <a:off x="957270" y="4579426"/>
            <a:ext cx="3716204" cy="1030479"/>
          </a:xfrm>
          <a:prstGeom prst="rect">
            <a:avLst/>
          </a:prstGeom>
          <a:noFill/>
        </p:spPr>
        <p:txBody>
          <a:bodyPr wrap="square" rtlCol="0" anchor="ctr">
            <a:noAutofit/>
          </a:bodyPr>
          <a:lstStyle>
            <a:defPPr>
              <a:defRPr lang="en-US"/>
            </a:defPPr>
            <a:lvl1pPr>
              <a:defRPr sz="2000">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srgbClr val="5F6061"/>
                </a:solidFill>
                <a:effectLst/>
                <a:uLnTx/>
                <a:uFillTx/>
                <a:latin typeface="Arial" panose="020B0604020202020204" pitchFamily="34" charset="0"/>
                <a:ea typeface="+mn-ea"/>
                <a:cs typeface="Arial" panose="020B0604020202020204" pitchFamily="34" charset="0"/>
              </a:rPr>
              <a:t>Independent standard-setting</a:t>
            </a:r>
          </a:p>
        </p:txBody>
      </p:sp>
      <p:sp>
        <p:nvSpPr>
          <p:cNvPr id="14" name="TextBox 13">
            <a:extLst>
              <a:ext uri="{FF2B5EF4-FFF2-40B4-BE49-F238E27FC236}">
                <a16:creationId xmlns:a16="http://schemas.microsoft.com/office/drawing/2014/main" id="{99715048-56D8-5C25-80E3-3EF970CC15CE}"/>
              </a:ext>
            </a:extLst>
          </p:cNvPr>
          <p:cNvSpPr txBox="1"/>
          <p:nvPr/>
        </p:nvSpPr>
        <p:spPr>
          <a:xfrm>
            <a:off x="4768300" y="4713577"/>
            <a:ext cx="322306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srgbClr val="FFFFFF"/>
                </a:solidFill>
                <a:effectLst/>
                <a:uLnTx/>
                <a:uFillTx/>
                <a:latin typeface="Arial" panose="020B0604020202020204"/>
                <a:ea typeface="+mn-ea"/>
                <a:cs typeface="+mn-cs"/>
              </a:rPr>
              <a:t>International Accounting Standards Board (IASB)</a:t>
            </a:r>
          </a:p>
        </p:txBody>
      </p:sp>
      <p:sp>
        <p:nvSpPr>
          <p:cNvPr id="15" name="TextBox 14">
            <a:extLst>
              <a:ext uri="{FF2B5EF4-FFF2-40B4-BE49-F238E27FC236}">
                <a16:creationId xmlns:a16="http://schemas.microsoft.com/office/drawing/2014/main" id="{F317E77E-E41F-38FE-3157-7119A5665F74}"/>
              </a:ext>
            </a:extLst>
          </p:cNvPr>
          <p:cNvSpPr txBox="1"/>
          <p:nvPr/>
        </p:nvSpPr>
        <p:spPr>
          <a:xfrm>
            <a:off x="4768300" y="5817344"/>
            <a:ext cx="322306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FFFFFF"/>
                </a:solidFill>
                <a:effectLst/>
                <a:uLnTx/>
                <a:uFillTx/>
                <a:latin typeface="Arial" panose="020B0604020202020204"/>
                <a:ea typeface="+mn-ea"/>
                <a:cs typeface="+mn-cs"/>
              </a:rPr>
              <a:t>IFRS Interpretations Committee</a:t>
            </a:r>
          </a:p>
        </p:txBody>
      </p:sp>
      <p:sp>
        <p:nvSpPr>
          <p:cNvPr id="16" name="Rectangle 15">
            <a:extLst>
              <a:ext uri="{FF2B5EF4-FFF2-40B4-BE49-F238E27FC236}">
                <a16:creationId xmlns:a16="http://schemas.microsoft.com/office/drawing/2014/main" id="{C3FC57CF-1DFC-5336-4380-720FDAE45B66}"/>
              </a:ext>
            </a:extLst>
          </p:cNvPr>
          <p:cNvSpPr/>
          <p:nvPr/>
        </p:nvSpPr>
        <p:spPr>
          <a:xfrm>
            <a:off x="8074692" y="4577192"/>
            <a:ext cx="3160038" cy="1019462"/>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7" name="TextBox 16">
            <a:extLst>
              <a:ext uri="{FF2B5EF4-FFF2-40B4-BE49-F238E27FC236}">
                <a16:creationId xmlns:a16="http://schemas.microsoft.com/office/drawing/2014/main" id="{26EA356E-83FA-3DEB-84ED-42AE80D6227B}"/>
              </a:ext>
            </a:extLst>
          </p:cNvPr>
          <p:cNvSpPr txBox="1"/>
          <p:nvPr/>
        </p:nvSpPr>
        <p:spPr>
          <a:xfrm>
            <a:off x="8081817" y="4700775"/>
            <a:ext cx="317783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srgbClr val="FFFFFF"/>
                </a:solidFill>
                <a:effectLst/>
                <a:uLnTx/>
                <a:uFillTx/>
                <a:latin typeface="Arial" panose="020B0604020202020204"/>
                <a:ea typeface="+mn-ea"/>
                <a:cs typeface="+mn-cs"/>
              </a:rPr>
              <a:t>International Sustainability</a:t>
            </a:r>
            <a:br>
              <a:rPr kumimoji="0" lang="en-GB" sz="2000" b="0" i="0" u="none" strike="noStrike" kern="1200" cap="none" spc="0" normalizeH="0" baseline="0" noProof="0">
                <a:ln>
                  <a:noFill/>
                </a:ln>
                <a:solidFill>
                  <a:srgbClr val="FFFFFF"/>
                </a:solidFill>
                <a:effectLst/>
                <a:uLnTx/>
                <a:uFillTx/>
                <a:latin typeface="Arial" panose="020B0604020202020204"/>
                <a:ea typeface="+mn-ea"/>
                <a:cs typeface="+mn-cs"/>
              </a:rPr>
            </a:br>
            <a:r>
              <a:rPr kumimoji="0" lang="en-GB" sz="2000" b="0" i="0" u="none" strike="noStrike" kern="1200" cap="none" spc="0" normalizeH="0" baseline="0" noProof="0">
                <a:ln>
                  <a:noFill/>
                </a:ln>
                <a:solidFill>
                  <a:srgbClr val="FFFFFF"/>
                </a:solidFill>
                <a:effectLst/>
                <a:uLnTx/>
                <a:uFillTx/>
                <a:latin typeface="Arial" panose="020B0604020202020204"/>
                <a:ea typeface="+mn-ea"/>
                <a:cs typeface="+mn-cs"/>
              </a:rPr>
              <a:t> Standards Board (ISSB)</a:t>
            </a:r>
          </a:p>
        </p:txBody>
      </p:sp>
      <p:cxnSp>
        <p:nvCxnSpPr>
          <p:cNvPr id="18" name="Straight Connector 17">
            <a:extLst>
              <a:ext uri="{FF2B5EF4-FFF2-40B4-BE49-F238E27FC236}">
                <a16:creationId xmlns:a16="http://schemas.microsoft.com/office/drawing/2014/main" id="{7F20B783-7F61-6EAC-147D-5CC881C44AE3}"/>
              </a:ext>
            </a:extLst>
          </p:cNvPr>
          <p:cNvCxnSpPr>
            <a:cxnSpLocks/>
          </p:cNvCxnSpPr>
          <p:nvPr/>
        </p:nvCxnSpPr>
        <p:spPr>
          <a:xfrm flipV="1">
            <a:off x="4768300" y="5606196"/>
            <a:ext cx="3220620" cy="3709"/>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FA7AC29-0A04-A8A2-F1B3-FC06CA18C38F}"/>
              </a:ext>
            </a:extLst>
          </p:cNvPr>
          <p:cNvCxnSpPr>
            <a:cxnSpLocks/>
          </p:cNvCxnSpPr>
          <p:nvPr/>
        </p:nvCxnSpPr>
        <p:spPr>
          <a:xfrm flipV="1">
            <a:off x="1057871" y="3478683"/>
            <a:ext cx="5287511" cy="906"/>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D4CBA6D-F86E-DFEA-6339-FD268F5577BD}"/>
              </a:ext>
            </a:extLst>
          </p:cNvPr>
          <p:cNvCxnSpPr>
            <a:cxnSpLocks/>
          </p:cNvCxnSpPr>
          <p:nvPr/>
        </p:nvCxnSpPr>
        <p:spPr>
          <a:xfrm>
            <a:off x="1057871" y="4454059"/>
            <a:ext cx="5287511"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39831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72A855E-8E8C-E4BD-7744-A62CD4556430}"/>
              </a:ext>
            </a:extLst>
          </p:cNvPr>
          <p:cNvSpPr>
            <a:spLocks noGrp="1"/>
          </p:cNvSpPr>
          <p:nvPr>
            <p:ph type="body" sz="quarter" idx="19"/>
          </p:nvPr>
        </p:nvSpPr>
        <p:spPr>
          <a:xfrm>
            <a:off x="1021464" y="2338125"/>
            <a:ext cx="9722494" cy="3501183"/>
          </a:xfrm>
        </p:spPr>
        <p:txBody>
          <a:bodyPr wrap="square" lIns="0" tIns="0" rIns="0" bIns="0" numCol="1" spcCol="540000" anchor="t"/>
          <a:lstStyle/>
          <a:p>
            <a:pPr marL="0" indent="0">
              <a:buNone/>
            </a:pPr>
            <a:r>
              <a:rPr lang="en-US" sz="1800" dirty="0">
                <a:latin typeface="Arial"/>
                <a:cs typeface="Arial"/>
              </a:rPr>
              <a:t>The ISSB was established as part of the IFRS Foundation because of investor, company and international policy maker (including the G20, G7, IOSCO and the Financial Stability Board) demand for:</a:t>
            </a:r>
          </a:p>
          <a:p>
            <a:r>
              <a:rPr lang="en-US" sz="1800" dirty="0">
                <a:latin typeface="Arial"/>
                <a:cs typeface="Arial"/>
              </a:rPr>
              <a:t>decision-useful, comparable information</a:t>
            </a:r>
          </a:p>
          <a:p>
            <a:r>
              <a:rPr lang="en-US" sz="1800" dirty="0">
                <a:latin typeface="Arial"/>
                <a:cs typeface="Arial"/>
              </a:rPr>
              <a:t>ending the ‘alphabet soup’ of voluntary initiatives </a:t>
            </a:r>
            <a:endParaRPr lang="en-US" sz="1800" dirty="0"/>
          </a:p>
          <a:p>
            <a:r>
              <a:rPr lang="en-US" sz="1800" dirty="0">
                <a:latin typeface="Arial"/>
                <a:cs typeface="Arial"/>
              </a:rPr>
              <a:t>an efficient reporting landscape</a:t>
            </a:r>
          </a:p>
          <a:p>
            <a:pPr marL="0" indent="0">
              <a:buNone/>
            </a:pPr>
            <a:r>
              <a:rPr lang="en-US" sz="1800" dirty="0">
                <a:latin typeface="Arial"/>
                <a:cs typeface="Arial"/>
              </a:rPr>
              <a:t>The ISSB has a transparent, rigorous due process to develop market-informed Standards that respond to these needs</a:t>
            </a:r>
          </a:p>
        </p:txBody>
      </p:sp>
      <p:sp>
        <p:nvSpPr>
          <p:cNvPr id="5" name="Footer Placeholder 4">
            <a:extLst>
              <a:ext uri="{FF2B5EF4-FFF2-40B4-BE49-F238E27FC236}">
                <a16:creationId xmlns:a16="http://schemas.microsoft.com/office/drawing/2014/main" id="{59ADD0FA-E3D7-8CDE-ACE6-E98E36315371}"/>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790123A-71E8-BF43-B702-A9002E60F899}" type="slidenum">
              <a:rPr kumimoji="0" lang="en-US" sz="1200" b="0" i="0" u="none" strike="noStrike" kern="1200" cap="none" spc="0" normalizeH="0" baseline="0" noProof="0" smtClean="0">
                <a:ln>
                  <a:noFill/>
                </a:ln>
                <a:solidFill>
                  <a:srgbClr val="5F6061"/>
                </a:solidFill>
                <a:effectLst/>
                <a:uLnTx/>
                <a:uFillTx/>
                <a:latin typeface="Arial" panose="020B060402020202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srgbClr val="5F6061"/>
              </a:solidFill>
              <a:effectLst/>
              <a:uLnTx/>
              <a:uFillTx/>
              <a:latin typeface="Arial" panose="020B0604020202020204"/>
              <a:ea typeface="+mn-ea"/>
              <a:cs typeface="Arial" panose="020B0604020202020204" pitchFamily="34" charset="0"/>
            </a:endParaRPr>
          </a:p>
        </p:txBody>
      </p:sp>
      <p:sp>
        <p:nvSpPr>
          <p:cNvPr id="2" name="Text Placeholder 3">
            <a:extLst>
              <a:ext uri="{FF2B5EF4-FFF2-40B4-BE49-F238E27FC236}">
                <a16:creationId xmlns:a16="http://schemas.microsoft.com/office/drawing/2014/main" id="{56EF6DFF-F234-7F4C-1DB4-E83859CAB6F1}"/>
              </a:ext>
            </a:extLst>
          </p:cNvPr>
          <p:cNvSpPr>
            <a:spLocks noGrp="1"/>
          </p:cNvSpPr>
          <p:nvPr>
            <p:ph type="body" sz="quarter" idx="10"/>
          </p:nvPr>
        </p:nvSpPr>
        <p:spPr>
          <a:xfrm>
            <a:off x="1019173" y="1351313"/>
            <a:ext cx="10188575" cy="654191"/>
          </a:xfrm>
        </p:spPr>
        <p:txBody>
          <a:bodyPr/>
          <a:lstStyle/>
          <a:p>
            <a:r>
              <a:rPr lang="en-US" dirty="0">
                <a:solidFill>
                  <a:srgbClr val="5D5B5C"/>
                </a:solidFill>
                <a:ea typeface="Helvetica Neue" panose="02000503000000020004" pitchFamily="2" charset="0"/>
              </a:rPr>
              <a:t>Strong market demand</a:t>
            </a:r>
          </a:p>
          <a:p>
            <a:endParaRPr lang="en-US" dirty="0">
              <a:solidFill>
                <a:srgbClr val="5D5B5C"/>
              </a:solidFill>
            </a:endParaRPr>
          </a:p>
        </p:txBody>
      </p:sp>
    </p:spTree>
    <p:extLst>
      <p:ext uri="{BB962C8B-B14F-4D97-AF65-F5344CB8AC3E}">
        <p14:creationId xmlns:p14="http://schemas.microsoft.com/office/powerpoint/2010/main" val="20273002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4">
            <a:extLst>
              <a:ext uri="{FF2B5EF4-FFF2-40B4-BE49-F238E27FC236}">
                <a16:creationId xmlns:a16="http://schemas.microsoft.com/office/drawing/2014/main" id="{E3DBBC1E-E33E-0784-38D6-6C4BC361F969}"/>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tx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790123A-71E8-BF43-B702-A9002E60F899}" type="slidenum">
              <a:rPr kumimoji="0" lang="en-US" sz="1200" b="0" i="0" u="none" strike="noStrike" kern="1200" cap="none" spc="0" normalizeH="0" baseline="0" noProof="0" smtClean="0">
                <a:ln>
                  <a:noFill/>
                </a:ln>
                <a:solidFill>
                  <a:srgbClr val="5F6061"/>
                </a:solidFill>
                <a:effectLst/>
                <a:uLnTx/>
                <a:uFillTx/>
                <a:latin typeface="Arial" panose="020B060402020202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srgbClr val="5F6061"/>
              </a:solidFill>
              <a:effectLst/>
              <a:uLnTx/>
              <a:uFillTx/>
              <a:latin typeface="Arial" panose="020B0604020202020204"/>
              <a:ea typeface="+mn-ea"/>
              <a:cs typeface="Arial" panose="020B0604020202020204" pitchFamily="34" charset="0"/>
            </a:endParaRPr>
          </a:p>
        </p:txBody>
      </p:sp>
      <p:pic>
        <p:nvPicPr>
          <p:cNvPr id="4" name="Picture 3" descr="Shape&#10;&#10;Description automatically generated with low confidence">
            <a:extLst>
              <a:ext uri="{FF2B5EF4-FFF2-40B4-BE49-F238E27FC236}">
                <a16:creationId xmlns:a16="http://schemas.microsoft.com/office/drawing/2014/main" id="{3C7294E0-01D8-EFA6-98EF-E620D2F393C0}"/>
              </a:ext>
            </a:extLst>
          </p:cNvPr>
          <p:cNvPicPr>
            <a:picLocks noChangeAspect="1"/>
          </p:cNvPicPr>
          <p:nvPr/>
        </p:nvPicPr>
        <p:blipFill>
          <a:blip r:embed="rId3" cstate="screen">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1178559" y="2817796"/>
            <a:ext cx="764295" cy="764295"/>
          </a:xfrm>
          <a:prstGeom prst="rect">
            <a:avLst/>
          </a:prstGeom>
        </p:spPr>
      </p:pic>
      <p:pic>
        <p:nvPicPr>
          <p:cNvPr id="11" name="Picture 10" descr="Shape&#10;&#10;Description automatically generated with low confidence">
            <a:extLst>
              <a:ext uri="{FF2B5EF4-FFF2-40B4-BE49-F238E27FC236}">
                <a16:creationId xmlns:a16="http://schemas.microsoft.com/office/drawing/2014/main" id="{20786478-7C16-A37D-F283-553DE216AE5F}"/>
              </a:ext>
            </a:extLst>
          </p:cNvPr>
          <p:cNvPicPr>
            <a:picLocks noChangeAspect="1"/>
          </p:cNvPicPr>
          <p:nvPr/>
        </p:nvPicPr>
        <p:blipFill>
          <a:blip r:embed="rId4" cstate="screen">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6695721" y="2817796"/>
            <a:ext cx="764295" cy="764295"/>
          </a:xfrm>
          <a:prstGeom prst="rect">
            <a:avLst/>
          </a:prstGeom>
        </p:spPr>
      </p:pic>
      <p:sp>
        <p:nvSpPr>
          <p:cNvPr id="17" name="TextBox 16">
            <a:extLst>
              <a:ext uri="{FF2B5EF4-FFF2-40B4-BE49-F238E27FC236}">
                <a16:creationId xmlns:a16="http://schemas.microsoft.com/office/drawing/2014/main" id="{3E72FDF9-7FD5-31E6-7C71-C415C2EB721C}"/>
              </a:ext>
            </a:extLst>
          </p:cNvPr>
          <p:cNvSpPr txBox="1"/>
          <p:nvPr/>
        </p:nvSpPr>
        <p:spPr>
          <a:xfrm>
            <a:off x="2184923" y="2969111"/>
            <a:ext cx="3745653" cy="461665"/>
          </a:xfrm>
          <a:prstGeom prst="rect">
            <a:avLst/>
          </a:prstGeom>
          <a:noFill/>
        </p:spPr>
        <p:txBody>
          <a:bodyPr wrap="square">
            <a:spAutoFit/>
          </a:bodyPr>
          <a:lstStyle/>
          <a:p>
            <a:pPr marL="0" lvl="0" indent="0" algn="l" defTabSz="977900">
              <a:lnSpc>
                <a:spcPct val="100000"/>
              </a:lnSpc>
              <a:spcBef>
                <a:spcPct val="0"/>
              </a:spcBef>
              <a:spcAft>
                <a:spcPct val="35000"/>
              </a:spcAft>
              <a:buNone/>
            </a:pPr>
            <a:r>
              <a:rPr lang="en-GB" sz="2400" b="1" kern="1200">
                <a:latin typeface="Arial"/>
                <a:cs typeface="Arial"/>
              </a:rPr>
              <a:t>Decision-useful</a:t>
            </a:r>
            <a:endParaRPr lang="en-US" sz="1800" b="1" kern="1200">
              <a:latin typeface="Arial"/>
              <a:ea typeface="+mn-ea"/>
              <a:cs typeface="Arial"/>
            </a:endParaRPr>
          </a:p>
        </p:txBody>
      </p:sp>
      <p:sp>
        <p:nvSpPr>
          <p:cNvPr id="22" name="TextBox 21">
            <a:extLst>
              <a:ext uri="{FF2B5EF4-FFF2-40B4-BE49-F238E27FC236}">
                <a16:creationId xmlns:a16="http://schemas.microsoft.com/office/drawing/2014/main" id="{B9DDB8D3-4A79-1E1E-9918-2C87AC4EBA41}"/>
              </a:ext>
            </a:extLst>
          </p:cNvPr>
          <p:cNvSpPr txBox="1"/>
          <p:nvPr/>
        </p:nvSpPr>
        <p:spPr>
          <a:xfrm>
            <a:off x="1178559" y="3979801"/>
            <a:ext cx="4378415" cy="1200329"/>
          </a:xfrm>
          <a:prstGeom prst="rect">
            <a:avLst/>
          </a:prstGeom>
          <a:noFill/>
        </p:spPr>
        <p:txBody>
          <a:bodyPr wrap="square">
            <a:spAutoFit/>
          </a:bodyPr>
          <a:lstStyle/>
          <a:p>
            <a:r>
              <a:rPr lang="en-GB" sz="1800" kern="1200">
                <a:latin typeface="Arial"/>
                <a:cs typeface="Arial"/>
              </a:rPr>
              <a:t>Developing globally comparable </a:t>
            </a:r>
            <a:r>
              <a:rPr lang="en-GB" sz="1800" b="0" kern="1200">
                <a:solidFill>
                  <a:schemeClr val="tx1"/>
                </a:solidFill>
                <a:latin typeface="Arial"/>
                <a:cs typeface="Arial"/>
              </a:rPr>
              <a:t>sustainability-related disclosures - that are assurable - </a:t>
            </a:r>
            <a:r>
              <a:rPr lang="en-GB" sz="1800" b="0" kern="1200">
                <a:solidFill>
                  <a:srgbClr val="5F6061"/>
                </a:solidFill>
                <a:latin typeface="Arial"/>
                <a:ea typeface="+mn-ea"/>
                <a:cs typeface="Arial"/>
              </a:rPr>
              <a:t>to meet the </a:t>
            </a:r>
            <a:r>
              <a:rPr lang="en-GB">
                <a:latin typeface="Arial"/>
                <a:cs typeface="Arial"/>
              </a:rPr>
              <a:t>information needs of investors</a:t>
            </a:r>
          </a:p>
        </p:txBody>
      </p:sp>
      <p:sp>
        <p:nvSpPr>
          <p:cNvPr id="24" name="TextBox 23">
            <a:extLst>
              <a:ext uri="{FF2B5EF4-FFF2-40B4-BE49-F238E27FC236}">
                <a16:creationId xmlns:a16="http://schemas.microsoft.com/office/drawing/2014/main" id="{1EF6B409-4A21-5EDA-8C3A-922DF7403177}"/>
              </a:ext>
            </a:extLst>
          </p:cNvPr>
          <p:cNvSpPr txBox="1"/>
          <p:nvPr/>
        </p:nvSpPr>
        <p:spPr>
          <a:xfrm>
            <a:off x="6695721" y="3979801"/>
            <a:ext cx="4950479" cy="1200329"/>
          </a:xfrm>
          <a:prstGeom prst="rect">
            <a:avLst/>
          </a:prstGeom>
          <a:noFill/>
        </p:spPr>
        <p:txBody>
          <a:bodyPr wrap="square">
            <a:spAutoFit/>
          </a:bodyPr>
          <a:lstStyle/>
          <a:p>
            <a:r>
              <a:rPr lang="en-GB">
                <a:latin typeface="Arial"/>
                <a:cs typeface="Arial"/>
              </a:rPr>
              <a:t>Enabling companies to communicate to investors </a:t>
            </a:r>
            <a:r>
              <a:rPr lang="en-GB">
                <a:solidFill>
                  <a:schemeClr val="tx1"/>
                </a:solidFill>
                <a:latin typeface="Arial"/>
                <a:cs typeface="Arial"/>
              </a:rPr>
              <a:t>globally comparable, comprehensive information about sustainability-related risks and opportunities</a:t>
            </a:r>
            <a:endParaRPr lang="en-GB"/>
          </a:p>
        </p:txBody>
      </p:sp>
      <p:sp>
        <p:nvSpPr>
          <p:cNvPr id="26" name="TextBox 25">
            <a:extLst>
              <a:ext uri="{FF2B5EF4-FFF2-40B4-BE49-F238E27FC236}">
                <a16:creationId xmlns:a16="http://schemas.microsoft.com/office/drawing/2014/main" id="{275D23C0-1CEA-AAA8-40DE-7E73C33402F8}"/>
              </a:ext>
            </a:extLst>
          </p:cNvPr>
          <p:cNvSpPr txBox="1"/>
          <p:nvPr/>
        </p:nvSpPr>
        <p:spPr>
          <a:xfrm>
            <a:off x="7673241" y="2969111"/>
            <a:ext cx="3010202" cy="461665"/>
          </a:xfrm>
          <a:prstGeom prst="rect">
            <a:avLst/>
          </a:prstGeom>
          <a:noFill/>
        </p:spPr>
        <p:txBody>
          <a:bodyPr wrap="square">
            <a:spAutoFit/>
          </a:bodyPr>
          <a:lstStyle/>
          <a:p>
            <a:pPr marL="0" lvl="0" indent="0" algn="l" defTabSz="977900">
              <a:lnSpc>
                <a:spcPct val="100000"/>
              </a:lnSpc>
              <a:spcBef>
                <a:spcPct val="0"/>
              </a:spcBef>
              <a:spcAft>
                <a:spcPct val="35000"/>
              </a:spcAft>
              <a:buNone/>
            </a:pPr>
            <a:r>
              <a:rPr lang="en-GB" sz="2400" b="1" kern="1200">
                <a:latin typeface="Arial"/>
                <a:cs typeface="Arial"/>
              </a:rPr>
              <a:t>Cost-effective</a:t>
            </a:r>
            <a:endParaRPr lang="en-US" sz="2400">
              <a:latin typeface="Arial"/>
              <a:cs typeface="Arial"/>
            </a:endParaRPr>
          </a:p>
        </p:txBody>
      </p:sp>
      <p:sp>
        <p:nvSpPr>
          <p:cNvPr id="6" name="Text Placeholder 3">
            <a:extLst>
              <a:ext uri="{FF2B5EF4-FFF2-40B4-BE49-F238E27FC236}">
                <a16:creationId xmlns:a16="http://schemas.microsoft.com/office/drawing/2014/main" id="{17EBF17C-A74E-099A-0B9A-9B743558CDF8}"/>
              </a:ext>
            </a:extLst>
          </p:cNvPr>
          <p:cNvSpPr txBox="1">
            <a:spLocks/>
          </p:cNvSpPr>
          <p:nvPr/>
        </p:nvSpPr>
        <p:spPr>
          <a:xfrm>
            <a:off x="1019173" y="1351313"/>
            <a:ext cx="10188575" cy="654191"/>
          </a:xfrm>
          <a:prstGeom prst="rect">
            <a:avLst/>
          </a:prstGeom>
        </p:spPr>
        <p:txBody>
          <a:bodyPr/>
          <a:lstStyle>
            <a:lvl1pPr marL="0" indent="0" algn="l" defTabSz="914400" rtl="0" eaLnBrk="1" latinLnBrk="0" hangingPunct="1">
              <a:lnSpc>
                <a:spcPct val="100000"/>
              </a:lnSpc>
              <a:spcBef>
                <a:spcPts val="1000"/>
              </a:spcBef>
              <a:buFont typeface="Arial" panose="020B0604020202020204" pitchFamily="34" charset="0"/>
              <a:buNone/>
              <a:defRPr sz="3330" kern="120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5D5B5C"/>
                </a:solidFill>
                <a:ea typeface="Helvetica Neue" panose="02000503000000020004" pitchFamily="2" charset="0"/>
              </a:rPr>
              <a:t>ISSB Standards enhance investor-company dialogue</a:t>
            </a:r>
            <a:endParaRPr lang="en-US" dirty="0">
              <a:solidFill>
                <a:srgbClr val="5D5B5C"/>
              </a:solidFill>
            </a:endParaRPr>
          </a:p>
        </p:txBody>
      </p:sp>
    </p:spTree>
    <p:extLst>
      <p:ext uri="{BB962C8B-B14F-4D97-AF65-F5344CB8AC3E}">
        <p14:creationId xmlns:p14="http://schemas.microsoft.com/office/powerpoint/2010/main" val="2631085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8488119-70BD-F60A-BCC2-EDD29EA24D91}"/>
              </a:ext>
            </a:extLst>
          </p:cNvPr>
          <p:cNvSpPr>
            <a:spLocks noGrp="1"/>
          </p:cNvSpPr>
          <p:nvPr>
            <p:ph type="body" sz="quarter" idx="10"/>
          </p:nvPr>
        </p:nvSpPr>
        <p:spPr>
          <a:xfrm>
            <a:off x="1019173" y="1351313"/>
            <a:ext cx="10741041" cy="1027876"/>
          </a:xfrm>
        </p:spPr>
        <p:txBody>
          <a:bodyPr lIns="0" tIns="0" rIns="0" bIns="0" anchor="t">
            <a:noAutofit/>
          </a:bodyPr>
          <a:lstStyle/>
          <a:p>
            <a:pPr>
              <a:lnSpc>
                <a:spcPct val="120000"/>
              </a:lnSpc>
              <a:spcBef>
                <a:spcPts val="1000"/>
              </a:spcBef>
            </a:pPr>
            <a:r>
              <a:rPr lang="en-US" dirty="0" err="1">
                <a:solidFill>
                  <a:srgbClr val="5D5B5C"/>
                </a:solidFill>
                <a:latin typeface="Arial"/>
                <a:cs typeface="Arial"/>
              </a:rPr>
              <a:t>Rationalising</a:t>
            </a:r>
            <a:r>
              <a:rPr lang="en-US" dirty="0">
                <a:solidFill>
                  <a:srgbClr val="5D5B5C"/>
                </a:solidFill>
                <a:latin typeface="Arial"/>
                <a:cs typeface="Arial"/>
              </a:rPr>
              <a:t> investor-focused standards and frameworks</a:t>
            </a:r>
            <a:endParaRPr lang="en-US" dirty="0">
              <a:solidFill>
                <a:srgbClr val="5D5B5C"/>
              </a:solidFill>
              <a:latin typeface="Arial" panose="020B0604020202020204" pitchFamily="34" charset="0"/>
              <a:cs typeface="Arial" panose="020B0604020202020204" pitchFamily="34" charset="0"/>
            </a:endParaRPr>
          </a:p>
        </p:txBody>
      </p:sp>
      <p:pic>
        <p:nvPicPr>
          <p:cNvPr id="6" name="Picture 5" descr="Text&#10;&#10;Description automatically generated with low confidence">
            <a:extLst>
              <a:ext uri="{FF2B5EF4-FFF2-40B4-BE49-F238E27FC236}">
                <a16:creationId xmlns:a16="http://schemas.microsoft.com/office/drawing/2014/main" id="{FE89D39E-8A1A-3940-973D-E53CEF7BA4F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75314" y="2873217"/>
            <a:ext cx="2404673" cy="616738"/>
          </a:xfrm>
          <a:prstGeom prst="rect">
            <a:avLst/>
          </a:prstGeom>
        </p:spPr>
      </p:pic>
      <p:pic>
        <p:nvPicPr>
          <p:cNvPr id="9" name="Picture 8" descr="Logo&#10;&#10;Description automatically generated">
            <a:extLst>
              <a:ext uri="{FF2B5EF4-FFF2-40B4-BE49-F238E27FC236}">
                <a16:creationId xmlns:a16="http://schemas.microsoft.com/office/drawing/2014/main" id="{987AB775-7ED2-E37E-F90A-5A2CE24FB96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808120" y="2956770"/>
            <a:ext cx="2404673" cy="462588"/>
          </a:xfrm>
          <a:prstGeom prst="rect">
            <a:avLst/>
          </a:prstGeom>
        </p:spPr>
      </p:pic>
      <p:sp>
        <p:nvSpPr>
          <p:cNvPr id="3" name="Triangle 2">
            <a:extLst>
              <a:ext uri="{FF2B5EF4-FFF2-40B4-BE49-F238E27FC236}">
                <a16:creationId xmlns:a16="http://schemas.microsoft.com/office/drawing/2014/main" id="{6553566B-623A-770A-EA05-E7720C6BB778}"/>
              </a:ext>
            </a:extLst>
          </p:cNvPr>
          <p:cNvSpPr/>
          <p:nvPr/>
        </p:nvSpPr>
        <p:spPr>
          <a:xfrm rot="10800000">
            <a:off x="1019174" y="3836355"/>
            <a:ext cx="9947634" cy="933730"/>
          </a:xfrm>
          <a:prstGeom prst="triangle">
            <a:avLst>
              <a:gd name="adj" fmla="val 50513"/>
            </a:avLst>
          </a:prstGeom>
          <a:gradFill flip="none" rotWithShape="1">
            <a:gsLst>
              <a:gs pos="0">
                <a:schemeClr val="accent6">
                  <a:alpha val="94000"/>
                </a:schemeClr>
              </a:gs>
              <a:gs pos="99000">
                <a:schemeClr val="accent3">
                  <a:alpha val="46001"/>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13" name="Picture 12" descr="Text, logo&#10;&#10;Description automatically generated">
            <a:extLst>
              <a:ext uri="{FF2B5EF4-FFF2-40B4-BE49-F238E27FC236}">
                <a16:creationId xmlns:a16="http://schemas.microsoft.com/office/drawing/2014/main" id="{8DE41510-DE55-3AC1-31EE-7D782BD2D33F}"/>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011180" y="4971687"/>
            <a:ext cx="4098555" cy="1130508"/>
          </a:xfrm>
          <a:prstGeom prst="rect">
            <a:avLst/>
          </a:prstGeom>
        </p:spPr>
      </p:pic>
      <p:sp>
        <p:nvSpPr>
          <p:cNvPr id="4" name="Left Bracket 3">
            <a:extLst>
              <a:ext uri="{FF2B5EF4-FFF2-40B4-BE49-F238E27FC236}">
                <a16:creationId xmlns:a16="http://schemas.microsoft.com/office/drawing/2014/main" id="{EC8F1FF5-A566-0B01-5883-7F8E76734C6F}"/>
              </a:ext>
            </a:extLst>
          </p:cNvPr>
          <p:cNvSpPr/>
          <p:nvPr/>
        </p:nvSpPr>
        <p:spPr>
          <a:xfrm rot="16200000">
            <a:off x="5962075" y="-1158485"/>
            <a:ext cx="117973" cy="9891495"/>
          </a:xfrm>
          <a:prstGeom prst="leftBracket">
            <a:avLst/>
          </a:prstGeom>
          <a:noFill/>
          <a:ln w="25400" cap="flat" cmpd="sng" algn="ctr">
            <a:solidFill>
              <a:schemeClr val="tx1"/>
            </a:solidFill>
            <a:prstDash val="solid"/>
            <a:miter lim="800000"/>
          </a:ln>
          <a:effectLst/>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0" cap="none" spc="0" normalizeH="0" baseline="0" noProof="0">
              <a:ln>
                <a:noFill/>
              </a:ln>
              <a:solidFill>
                <a:srgbClr val="132440"/>
              </a:solidFill>
              <a:effectLst/>
              <a:uLnTx/>
              <a:uFillTx/>
              <a:latin typeface="Inter"/>
              <a:ea typeface="+mn-ea"/>
              <a:cs typeface="+mn-cs"/>
              <a:sym typeface="Arial" charset="0"/>
            </a:endParaRPr>
          </a:p>
        </p:txBody>
      </p:sp>
      <p:pic>
        <p:nvPicPr>
          <p:cNvPr id="5" name="Picture 6" descr="Graphical user interface&#10;&#10;Description automatically generated">
            <a:extLst>
              <a:ext uri="{FF2B5EF4-FFF2-40B4-BE49-F238E27FC236}">
                <a16:creationId xmlns:a16="http://schemas.microsoft.com/office/drawing/2014/main" id="{8DE046D6-7F54-CC00-EF7B-D9118AEAE6A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389511" y="2480733"/>
            <a:ext cx="1437921" cy="1416756"/>
          </a:xfrm>
          <a:prstGeom prst="rect">
            <a:avLst/>
          </a:prstGeom>
        </p:spPr>
      </p:pic>
      <p:sp>
        <p:nvSpPr>
          <p:cNvPr id="7" name="TextBox 6">
            <a:extLst>
              <a:ext uri="{FF2B5EF4-FFF2-40B4-BE49-F238E27FC236}">
                <a16:creationId xmlns:a16="http://schemas.microsoft.com/office/drawing/2014/main" id="{971C3EA2-53B2-883D-2661-815C71126A0E}"/>
              </a:ext>
            </a:extLst>
          </p:cNvPr>
          <p:cNvSpPr txBox="1"/>
          <p:nvPr/>
        </p:nvSpPr>
        <p:spPr>
          <a:xfrm>
            <a:off x="8258315" y="2877264"/>
            <a:ext cx="2519680"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cs typeface="Arial"/>
              </a:rPr>
              <a:t>TCFD </a:t>
            </a:r>
            <a:br>
              <a:rPr lang="en-US" sz="2000" b="1">
                <a:cs typeface="Arial"/>
              </a:rPr>
            </a:br>
            <a:r>
              <a:rPr lang="en-US" sz="2000" b="1">
                <a:cs typeface="Arial"/>
              </a:rPr>
              <a:t>recommendations</a:t>
            </a:r>
          </a:p>
        </p:txBody>
      </p:sp>
      <p:sp>
        <p:nvSpPr>
          <p:cNvPr id="10" name="Footer Placeholder 14">
            <a:extLst>
              <a:ext uri="{FF2B5EF4-FFF2-40B4-BE49-F238E27FC236}">
                <a16:creationId xmlns:a16="http://schemas.microsoft.com/office/drawing/2014/main" id="{6AF1FAC6-307A-F968-64AA-E4F1434254FD}"/>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tx1"/>
                </a:solidFill>
              </a:defRPr>
            </a:lvl1pPr>
          </a:lstStyle>
          <a:p>
            <a:fld id="{4790123A-71E8-BF43-B702-A9002E60F899}" type="slidenum">
              <a:rPr lang="en-US" dirty="0" smtClean="0">
                <a:cs typeface="Arial" panose="020B0604020202020204" pitchFamily="34" charset="0"/>
              </a:rPr>
              <a:pPr/>
              <a:t>7</a:t>
            </a:fld>
            <a:endParaRPr lang="en-US">
              <a:cs typeface="Arial" panose="020B0604020202020204" pitchFamily="34" charset="0"/>
            </a:endParaRPr>
          </a:p>
        </p:txBody>
      </p:sp>
    </p:spTree>
    <p:extLst>
      <p:ext uri="{BB962C8B-B14F-4D97-AF65-F5344CB8AC3E}">
        <p14:creationId xmlns:p14="http://schemas.microsoft.com/office/powerpoint/2010/main" val="12892385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3DF3224F-6432-A070-E89A-EB6CB3A9980D}"/>
              </a:ext>
            </a:extLst>
          </p:cNvPr>
          <p:cNvGrpSpPr/>
          <p:nvPr/>
        </p:nvGrpSpPr>
        <p:grpSpPr>
          <a:xfrm>
            <a:off x="4046958" y="3448878"/>
            <a:ext cx="1287475" cy="395982"/>
            <a:chOff x="3152851" y="899770"/>
            <a:chExt cx="1287475" cy="782727"/>
          </a:xfrm>
          <a:noFill/>
        </p:grpSpPr>
        <p:sp>
          <p:nvSpPr>
            <p:cNvPr id="18" name="Rectangle: Top Corners Rounded 17">
              <a:extLst>
                <a:ext uri="{FF2B5EF4-FFF2-40B4-BE49-F238E27FC236}">
                  <a16:creationId xmlns:a16="http://schemas.microsoft.com/office/drawing/2014/main" id="{0E3688FF-38EE-A804-FB47-FFA13B3F8D79}"/>
                </a:ext>
              </a:extLst>
            </p:cNvPr>
            <p:cNvSpPr/>
            <p:nvPr/>
          </p:nvSpPr>
          <p:spPr>
            <a:xfrm>
              <a:off x="3317151" y="899770"/>
              <a:ext cx="380391" cy="234086"/>
            </a:xfrm>
            <a:prstGeom prst="round2SameRect">
              <a:avLst/>
            </a:prstGeom>
            <a:grp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Top Corners Rounded 18">
              <a:extLst>
                <a:ext uri="{FF2B5EF4-FFF2-40B4-BE49-F238E27FC236}">
                  <a16:creationId xmlns:a16="http://schemas.microsoft.com/office/drawing/2014/main" id="{FAEC9931-F820-9E17-4D6F-A7EBB4664E24}"/>
                </a:ext>
              </a:extLst>
            </p:cNvPr>
            <p:cNvSpPr/>
            <p:nvPr/>
          </p:nvSpPr>
          <p:spPr>
            <a:xfrm>
              <a:off x="3152851" y="1134511"/>
              <a:ext cx="1287475" cy="547986"/>
            </a:xfrm>
            <a:prstGeom prst="round2SameRect">
              <a:avLst/>
            </a:prstGeom>
            <a:grp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Top Corners Rounded 19">
              <a:extLst>
                <a:ext uri="{FF2B5EF4-FFF2-40B4-BE49-F238E27FC236}">
                  <a16:creationId xmlns:a16="http://schemas.microsoft.com/office/drawing/2014/main" id="{F06E17F7-993E-2000-85DB-4FC9A911BA52}"/>
                </a:ext>
              </a:extLst>
            </p:cNvPr>
            <p:cNvSpPr/>
            <p:nvPr/>
          </p:nvSpPr>
          <p:spPr>
            <a:xfrm>
              <a:off x="3882396" y="899770"/>
              <a:ext cx="380391" cy="234086"/>
            </a:xfrm>
            <a:prstGeom prst="round2SameRect">
              <a:avLst/>
            </a:prstGeom>
            <a:grp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5" name="Group 24">
            <a:extLst>
              <a:ext uri="{FF2B5EF4-FFF2-40B4-BE49-F238E27FC236}">
                <a16:creationId xmlns:a16="http://schemas.microsoft.com/office/drawing/2014/main" id="{58F43B6D-0B46-BCB0-ABB6-C73B46787F94}"/>
              </a:ext>
            </a:extLst>
          </p:cNvPr>
          <p:cNvGrpSpPr/>
          <p:nvPr/>
        </p:nvGrpSpPr>
        <p:grpSpPr>
          <a:xfrm>
            <a:off x="2792896" y="3205221"/>
            <a:ext cx="1076523" cy="654191"/>
            <a:chOff x="3152851" y="899770"/>
            <a:chExt cx="1287475" cy="782727"/>
          </a:xfrm>
          <a:noFill/>
        </p:grpSpPr>
        <p:sp>
          <p:nvSpPr>
            <p:cNvPr id="27" name="Rectangle: Top Corners Rounded 26">
              <a:extLst>
                <a:ext uri="{FF2B5EF4-FFF2-40B4-BE49-F238E27FC236}">
                  <a16:creationId xmlns:a16="http://schemas.microsoft.com/office/drawing/2014/main" id="{EF0A6D9C-56A9-0376-05F9-86EC5F072983}"/>
                </a:ext>
              </a:extLst>
            </p:cNvPr>
            <p:cNvSpPr/>
            <p:nvPr/>
          </p:nvSpPr>
          <p:spPr>
            <a:xfrm>
              <a:off x="3317151" y="899770"/>
              <a:ext cx="380391" cy="234086"/>
            </a:xfrm>
            <a:prstGeom prst="round2SameRect">
              <a:avLst/>
            </a:prstGeom>
            <a:grp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Top Corners Rounded 27">
              <a:extLst>
                <a:ext uri="{FF2B5EF4-FFF2-40B4-BE49-F238E27FC236}">
                  <a16:creationId xmlns:a16="http://schemas.microsoft.com/office/drawing/2014/main" id="{2C7BEBB9-A57A-2CF2-8BFE-030BEB900A3B}"/>
                </a:ext>
              </a:extLst>
            </p:cNvPr>
            <p:cNvSpPr/>
            <p:nvPr/>
          </p:nvSpPr>
          <p:spPr>
            <a:xfrm>
              <a:off x="3152851" y="1134511"/>
              <a:ext cx="1287475" cy="547986"/>
            </a:xfrm>
            <a:prstGeom prst="round2SameRect">
              <a:avLst/>
            </a:prstGeom>
            <a:grp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Top Corners Rounded 28">
              <a:extLst>
                <a:ext uri="{FF2B5EF4-FFF2-40B4-BE49-F238E27FC236}">
                  <a16:creationId xmlns:a16="http://schemas.microsoft.com/office/drawing/2014/main" id="{30366FFD-149D-F02A-4070-CFFC887082A9}"/>
                </a:ext>
              </a:extLst>
            </p:cNvPr>
            <p:cNvSpPr/>
            <p:nvPr/>
          </p:nvSpPr>
          <p:spPr>
            <a:xfrm>
              <a:off x="3882396" y="899770"/>
              <a:ext cx="380391" cy="234086"/>
            </a:xfrm>
            <a:prstGeom prst="round2SameRect">
              <a:avLst/>
            </a:prstGeom>
            <a:grp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6" name="TextBox 25">
            <a:extLst>
              <a:ext uri="{FF2B5EF4-FFF2-40B4-BE49-F238E27FC236}">
                <a16:creationId xmlns:a16="http://schemas.microsoft.com/office/drawing/2014/main" id="{478DC27C-37FE-FFEB-0DDF-B77A7C9AB24E}"/>
              </a:ext>
            </a:extLst>
          </p:cNvPr>
          <p:cNvSpPr txBox="1"/>
          <p:nvPr/>
        </p:nvSpPr>
        <p:spPr>
          <a:xfrm>
            <a:off x="1019173" y="3854086"/>
            <a:ext cx="10410827" cy="2490794"/>
          </a:xfrm>
          <a:prstGeom prst="rect">
            <a:avLst/>
          </a:prstGeom>
          <a:solidFill>
            <a:schemeClr val="accent3">
              <a:alpha val="32915"/>
            </a:schemeClr>
          </a:solidFill>
          <a:ln w="38100">
            <a:noFill/>
          </a:ln>
        </p:spPr>
        <p:txBody>
          <a:bodyPr wrap="square"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a:ln>
                <a:noFill/>
              </a:ln>
              <a:solidFill>
                <a:srgbClr val="1A99D2"/>
              </a:solidFill>
              <a:effectLst/>
              <a:uLnTx/>
              <a:uFillTx/>
              <a:latin typeface="Arial" panose="020B0604020202020204" pitchFamily="34" charset="0"/>
              <a:ea typeface="+mn-ea"/>
              <a:cs typeface="Arial" panose="020B0604020202020204" pitchFamily="34" charset="0"/>
            </a:endParaRPr>
          </a:p>
        </p:txBody>
      </p:sp>
      <p:sp>
        <p:nvSpPr>
          <p:cNvPr id="3" name="Text Placeholder 2">
            <a:extLst>
              <a:ext uri="{FF2B5EF4-FFF2-40B4-BE49-F238E27FC236}">
                <a16:creationId xmlns:a16="http://schemas.microsoft.com/office/drawing/2014/main" id="{FBD467A3-79B5-1DDA-A08F-E2AE5989C40F}"/>
              </a:ext>
            </a:extLst>
          </p:cNvPr>
          <p:cNvSpPr>
            <a:spLocks noGrp="1"/>
          </p:cNvSpPr>
          <p:nvPr>
            <p:ph type="body" sz="quarter" idx="10"/>
          </p:nvPr>
        </p:nvSpPr>
        <p:spPr>
          <a:xfrm>
            <a:off x="1019173" y="1351313"/>
            <a:ext cx="10942558" cy="654191"/>
          </a:xfrm>
        </p:spPr>
        <p:txBody>
          <a:bodyPr/>
          <a:lstStyle/>
          <a:p>
            <a:r>
              <a:rPr lang="en-US" dirty="0">
                <a:solidFill>
                  <a:srgbClr val="5D5B5C"/>
                </a:solidFill>
                <a:ea typeface="Helvetica Neue" panose="02000503000000020004" pitchFamily="2" charset="0"/>
              </a:rPr>
              <a:t>A truly global baseline of disclosures</a:t>
            </a:r>
            <a:endParaRPr lang="en-US" dirty="0">
              <a:solidFill>
                <a:srgbClr val="5D5B5C"/>
              </a:solidFill>
            </a:endParaRPr>
          </a:p>
          <a:p>
            <a:endParaRPr lang="en-GB" dirty="0">
              <a:solidFill>
                <a:srgbClr val="5D5B5C"/>
              </a:solidFill>
            </a:endParaRPr>
          </a:p>
        </p:txBody>
      </p:sp>
      <p:sp>
        <p:nvSpPr>
          <p:cNvPr id="10" name="TextBox 9">
            <a:extLst>
              <a:ext uri="{FF2B5EF4-FFF2-40B4-BE49-F238E27FC236}">
                <a16:creationId xmlns:a16="http://schemas.microsoft.com/office/drawing/2014/main" id="{D4280EF3-3B68-0860-CBFE-2CA90BF688DA}"/>
              </a:ext>
            </a:extLst>
          </p:cNvPr>
          <p:cNvSpPr txBox="1"/>
          <p:nvPr/>
        </p:nvSpPr>
        <p:spPr>
          <a:xfrm>
            <a:off x="1305380" y="4799241"/>
            <a:ext cx="9723970" cy="1138773"/>
          </a:xfrm>
          <a:prstGeom prst="rect">
            <a:avLst/>
          </a:prstGeom>
          <a:noFill/>
        </p:spPr>
        <p:txBody>
          <a:bodyPr wrap="square" lIns="91440" tIns="45720" rIns="91440" bIns="45720" rtlCol="0" anchor="t">
            <a:spAutoFit/>
          </a:bodyPr>
          <a:lstStyle/>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5F6061"/>
                </a:solidFill>
                <a:effectLst/>
                <a:uLnTx/>
                <a:uFillTx/>
                <a:latin typeface="Arial"/>
                <a:ea typeface="+mn-ea"/>
                <a:cs typeface="Arial"/>
              </a:rPr>
              <a:t>provide a comprehensive foundation of disclosures for global jurisdictional adoption</a:t>
            </a: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5F6061"/>
                </a:solidFill>
                <a:effectLst/>
                <a:uLnTx/>
                <a:uFillTx/>
                <a:latin typeface="Arial"/>
                <a:ea typeface="+mn-ea"/>
                <a:cs typeface="Arial"/>
              </a:rPr>
              <a:t>are a common language</a:t>
            </a:r>
            <a:r>
              <a:rPr kumimoji="0" lang="en-GB" sz="1600" b="0" i="0" u="none" strike="noStrike" kern="1200" cap="none" spc="0" normalizeH="0" baseline="0" noProof="0">
                <a:ln>
                  <a:noFill/>
                </a:ln>
                <a:solidFill>
                  <a:srgbClr val="5F6061"/>
                </a:solidFill>
                <a:effectLst/>
                <a:uLnTx/>
                <a:uFillTx/>
                <a:latin typeface="Arial"/>
                <a:ea typeface="+mn-ea"/>
                <a:cs typeface="Arial"/>
              </a:rPr>
              <a:t> for comparable, decision-useful disclosures</a:t>
            </a: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600" b="0" i="0" u="none" strike="noStrike" kern="1200" cap="none" spc="0" normalizeH="0" baseline="0" noProof="0">
                <a:ln>
                  <a:noFill/>
                </a:ln>
                <a:solidFill>
                  <a:srgbClr val="5F6061"/>
                </a:solidFill>
                <a:effectLst/>
                <a:uLnTx/>
                <a:uFillTx/>
                <a:latin typeface="Arial"/>
                <a:ea typeface="+mn-ea"/>
                <a:cs typeface="Arial"/>
              </a:rPr>
              <a:t>are designed to meet investor needs across global capital markets</a:t>
            </a:r>
            <a:endParaRPr kumimoji="0" lang="en-GB" sz="1600" b="0" i="0" u="none" strike="noStrike" kern="1200" cap="none" spc="0" normalizeH="0" baseline="0" noProof="0">
              <a:ln>
                <a:noFill/>
              </a:ln>
              <a:solidFill>
                <a:srgbClr val="5F6061"/>
              </a:solidFill>
              <a:effectLst/>
              <a:uLnTx/>
              <a:uFillTx/>
              <a:latin typeface="Arial" panose="020B0604020202020204" pitchFamily="34" charset="0"/>
              <a:ea typeface="+mn-ea"/>
              <a:cs typeface="Arial" panose="020B0604020202020204" pitchFamily="34" charset="0"/>
            </a:endParaRPr>
          </a:p>
        </p:txBody>
      </p:sp>
      <p:sp>
        <p:nvSpPr>
          <p:cNvPr id="13" name="TextBox 12">
            <a:extLst>
              <a:ext uri="{FF2B5EF4-FFF2-40B4-BE49-F238E27FC236}">
                <a16:creationId xmlns:a16="http://schemas.microsoft.com/office/drawing/2014/main" id="{39393E0C-6650-6785-88F5-C0730FF672BA}"/>
              </a:ext>
            </a:extLst>
          </p:cNvPr>
          <p:cNvSpPr txBox="1"/>
          <p:nvPr/>
        </p:nvSpPr>
        <p:spPr>
          <a:xfrm>
            <a:off x="5615716" y="2983445"/>
            <a:ext cx="3498219" cy="76944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i="0" u="none" strike="noStrike" kern="1200" cap="none" spc="0" normalizeH="0" baseline="0" noProof="0">
                <a:ln>
                  <a:noFill/>
                </a:ln>
                <a:solidFill>
                  <a:schemeClr val="tx2"/>
                </a:solidFill>
                <a:effectLst/>
                <a:uLnTx/>
                <a:uFillTx/>
                <a:latin typeface="Arial" panose="020B0604020202020204" pitchFamily="34" charset="0"/>
                <a:ea typeface="+mn-ea"/>
                <a:cs typeface="Arial" panose="020B0604020202020204" pitchFamily="34" charset="0"/>
              </a:rPr>
              <a:t>additional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i="0" u="none" strike="noStrike" kern="1200" cap="none" spc="0" normalizeH="0" baseline="0" noProof="0">
                <a:ln>
                  <a:noFill/>
                </a:ln>
                <a:solidFill>
                  <a:schemeClr val="tx2"/>
                </a:solidFill>
                <a:effectLst/>
                <a:uLnTx/>
                <a:uFillTx/>
                <a:latin typeface="Arial" panose="020B0604020202020204" pitchFamily="34" charset="0"/>
                <a:ea typeface="+mn-ea"/>
                <a:cs typeface="Arial" panose="020B0604020202020204" pitchFamily="34" charset="0"/>
              </a:rPr>
              <a:t>building blocks</a:t>
            </a:r>
          </a:p>
        </p:txBody>
      </p:sp>
      <p:sp>
        <p:nvSpPr>
          <p:cNvPr id="2" name="TextBox 1">
            <a:extLst>
              <a:ext uri="{FF2B5EF4-FFF2-40B4-BE49-F238E27FC236}">
                <a16:creationId xmlns:a16="http://schemas.microsoft.com/office/drawing/2014/main" id="{4980041E-6955-6789-CB8C-C9CA88C45315}"/>
              </a:ext>
            </a:extLst>
          </p:cNvPr>
          <p:cNvSpPr txBox="1"/>
          <p:nvPr/>
        </p:nvSpPr>
        <p:spPr>
          <a:xfrm>
            <a:off x="7872646" y="2538286"/>
            <a:ext cx="3833736" cy="1231106"/>
          </a:xfrm>
          <a:prstGeom prst="rect">
            <a:avLst/>
          </a:prstGeom>
          <a:noFill/>
        </p:spPr>
        <p:txBody>
          <a:bodyPr wrap="square" lIns="91440" tIns="45720" rIns="91440" bIns="45720" rtlCol="0" anchor="t">
            <a:spAutoFit/>
          </a:bodyPr>
          <a:lstStyle/>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5F6061"/>
                </a:solidFill>
                <a:effectLst/>
                <a:uLnTx/>
                <a:uFillTx/>
                <a:latin typeface="Arial"/>
                <a:ea typeface="+mn-ea"/>
                <a:cs typeface="Arial"/>
              </a:rPr>
              <a:t>can be added to meet jurisdiction-specific requirements  </a:t>
            </a:r>
            <a:endParaRPr kumimoji="0" lang="en-US" sz="1600" b="0" i="0" u="none" strike="noStrike" kern="1200" cap="none" spc="0" normalizeH="0" baseline="0" noProof="0">
              <a:ln>
                <a:noFill/>
              </a:ln>
              <a:solidFill>
                <a:srgbClr val="5F6061"/>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5F6061"/>
                </a:solidFill>
                <a:effectLst/>
                <a:uLnTx/>
                <a:uFillTx/>
                <a:latin typeface="Arial"/>
                <a:ea typeface="+mn-ea"/>
                <a:cs typeface="Arial"/>
              </a:rPr>
              <a:t>can be added to meet broader </a:t>
            </a:r>
            <a:br>
              <a:rPr kumimoji="0" lang="en-US" sz="1600" b="0" i="0" u="none" strike="noStrike" kern="1200" cap="none" spc="0" normalizeH="0" baseline="0" noProof="0">
                <a:ln>
                  <a:noFill/>
                </a:ln>
                <a:solidFill>
                  <a:srgbClr val="5F6061"/>
                </a:solidFill>
                <a:effectLst/>
                <a:uLnTx/>
                <a:uFillTx/>
                <a:latin typeface="Arial"/>
                <a:ea typeface="+mn-ea"/>
                <a:cs typeface="Arial"/>
              </a:rPr>
            </a:br>
            <a:r>
              <a:rPr kumimoji="0" lang="en-US" sz="1600" b="0" i="0" u="none" strike="noStrike" kern="1200" cap="none" spc="0" normalizeH="0" baseline="0" noProof="0">
                <a:ln>
                  <a:noFill/>
                </a:ln>
                <a:solidFill>
                  <a:srgbClr val="5F6061"/>
                </a:solidFill>
                <a:effectLst/>
                <a:uLnTx/>
                <a:uFillTx/>
                <a:latin typeface="Arial"/>
                <a:ea typeface="+mn-ea"/>
                <a:cs typeface="Arial"/>
              </a:rPr>
              <a:t>multi-stakeholder needs</a:t>
            </a:r>
            <a:endParaRPr kumimoji="0" lang="en-GB" sz="1600" b="0" i="0" u="none" strike="noStrike" kern="1200" cap="none" spc="0" normalizeH="0" baseline="0" noProof="0">
              <a:ln>
                <a:noFill/>
              </a:ln>
              <a:solidFill>
                <a:srgbClr val="5F6061"/>
              </a:solidFill>
              <a:effectLst/>
              <a:uLnTx/>
              <a:uFillTx/>
              <a:latin typeface="Arial"/>
              <a:ea typeface="+mn-ea"/>
              <a:cs typeface="Arial"/>
            </a:endParaRPr>
          </a:p>
        </p:txBody>
      </p:sp>
      <p:sp>
        <p:nvSpPr>
          <p:cNvPr id="7" name="TextBox 6">
            <a:extLst>
              <a:ext uri="{FF2B5EF4-FFF2-40B4-BE49-F238E27FC236}">
                <a16:creationId xmlns:a16="http://schemas.microsoft.com/office/drawing/2014/main" id="{00E5AFF6-F1DA-1B59-9F76-788C7CDDC701}"/>
              </a:ext>
            </a:extLst>
          </p:cNvPr>
          <p:cNvSpPr txBox="1"/>
          <p:nvPr/>
        </p:nvSpPr>
        <p:spPr>
          <a:xfrm>
            <a:off x="1254700" y="4137626"/>
            <a:ext cx="7134227" cy="58477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chemeClr val="tx2"/>
                </a:solidFill>
                <a:effectLst/>
                <a:uLnTx/>
                <a:uFillTx/>
                <a:latin typeface="Arial" panose="020B0604020202020204" pitchFamily="34" charset="0"/>
                <a:ea typeface="+mn-ea"/>
                <a:cs typeface="Arial" panose="020B0604020202020204" pitchFamily="34" charset="0"/>
              </a:rPr>
              <a:t>ISSB Standards</a:t>
            </a:r>
          </a:p>
        </p:txBody>
      </p:sp>
      <p:cxnSp>
        <p:nvCxnSpPr>
          <p:cNvPr id="12" name="Straight Connector 11">
            <a:extLst>
              <a:ext uri="{FF2B5EF4-FFF2-40B4-BE49-F238E27FC236}">
                <a16:creationId xmlns:a16="http://schemas.microsoft.com/office/drawing/2014/main" id="{756CAEAD-48BB-0720-A636-BFF719EBAF44}"/>
              </a:ext>
            </a:extLst>
          </p:cNvPr>
          <p:cNvCxnSpPr>
            <a:cxnSpLocks/>
          </p:cNvCxnSpPr>
          <p:nvPr/>
        </p:nvCxnSpPr>
        <p:spPr>
          <a:xfrm>
            <a:off x="1019173" y="3854086"/>
            <a:ext cx="10410827"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4" name="Footer Placeholder 14">
            <a:extLst>
              <a:ext uri="{FF2B5EF4-FFF2-40B4-BE49-F238E27FC236}">
                <a16:creationId xmlns:a16="http://schemas.microsoft.com/office/drawing/2014/main" id="{08DA13FE-BBDD-66A0-1128-A27DDC26BF08}"/>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tx1"/>
                </a:solidFill>
              </a:defRPr>
            </a:lvl1pPr>
          </a:lstStyle>
          <a:p>
            <a:fld id="{4790123A-71E8-BF43-B702-A9002E60F899}" type="slidenum">
              <a:rPr lang="en-US" dirty="0" smtClean="0">
                <a:cs typeface="Arial" panose="020B0604020202020204" pitchFamily="34" charset="0"/>
              </a:rPr>
              <a:pPr/>
              <a:t>8</a:t>
            </a:fld>
            <a:endParaRPr lang="en-US">
              <a:cs typeface="Arial" panose="020B0604020202020204" pitchFamily="34" charset="0"/>
            </a:endParaRPr>
          </a:p>
        </p:txBody>
      </p:sp>
    </p:spTree>
    <p:extLst>
      <p:ext uri="{BB962C8B-B14F-4D97-AF65-F5344CB8AC3E}">
        <p14:creationId xmlns:p14="http://schemas.microsoft.com/office/powerpoint/2010/main" val="35295174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A6155CC2-5A66-1FEB-19CB-081A65430718}"/>
              </a:ext>
            </a:extLst>
          </p:cNvPr>
          <p:cNvSpPr/>
          <p:nvPr/>
        </p:nvSpPr>
        <p:spPr>
          <a:xfrm>
            <a:off x="9252550" y="2390560"/>
            <a:ext cx="2046021" cy="3747893"/>
          </a:xfrm>
          <a:prstGeom prst="rect">
            <a:avLst/>
          </a:prstGeom>
          <a:solidFill>
            <a:schemeClr val="accent6">
              <a:alpha val="31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41B22AEA-9C5E-D077-ABB2-9A306BFDD4BD}"/>
              </a:ext>
            </a:extLst>
          </p:cNvPr>
          <p:cNvSpPr/>
          <p:nvPr/>
        </p:nvSpPr>
        <p:spPr>
          <a:xfrm>
            <a:off x="5171748" y="2395613"/>
            <a:ext cx="2046021" cy="3747893"/>
          </a:xfrm>
          <a:prstGeom prst="rect">
            <a:avLst/>
          </a:prstGeom>
          <a:solidFill>
            <a:schemeClr val="accent6">
              <a:alpha val="31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1D86AE6B-665B-BE1E-18D0-111473538E5D}"/>
              </a:ext>
            </a:extLst>
          </p:cNvPr>
          <p:cNvSpPr/>
          <p:nvPr/>
        </p:nvSpPr>
        <p:spPr>
          <a:xfrm>
            <a:off x="1060526" y="2384240"/>
            <a:ext cx="2046021" cy="3747893"/>
          </a:xfrm>
          <a:prstGeom prst="rect">
            <a:avLst/>
          </a:prstGeom>
          <a:solidFill>
            <a:schemeClr val="accent6">
              <a:alpha val="31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3">
            <a:extLst>
              <a:ext uri="{FF2B5EF4-FFF2-40B4-BE49-F238E27FC236}">
                <a16:creationId xmlns:a16="http://schemas.microsoft.com/office/drawing/2014/main" id="{A808A151-2850-120D-F1AF-64DD6EB9BF76}"/>
              </a:ext>
            </a:extLst>
          </p:cNvPr>
          <p:cNvSpPr>
            <a:spLocks noGrp="1"/>
          </p:cNvSpPr>
          <p:nvPr>
            <p:ph type="body" sz="quarter" idx="10"/>
          </p:nvPr>
        </p:nvSpPr>
        <p:spPr/>
        <p:txBody>
          <a:bodyPr/>
          <a:lstStyle/>
          <a:p>
            <a:r>
              <a:rPr lang="en-US" dirty="0">
                <a:solidFill>
                  <a:srgbClr val="5D5B5C"/>
                </a:solidFill>
              </a:rPr>
              <a:t>Making ISSB Standards the global baseline</a:t>
            </a:r>
            <a:endParaRPr lang="en-GB" dirty="0">
              <a:solidFill>
                <a:srgbClr val="5D5B5C"/>
              </a:solidFill>
            </a:endParaRPr>
          </a:p>
        </p:txBody>
      </p:sp>
      <p:sp>
        <p:nvSpPr>
          <p:cNvPr id="2" name="Footer Placeholder 14">
            <a:extLst>
              <a:ext uri="{FF2B5EF4-FFF2-40B4-BE49-F238E27FC236}">
                <a16:creationId xmlns:a16="http://schemas.microsoft.com/office/drawing/2014/main" id="{BE098EF4-D84C-A229-F932-9B073774615E}"/>
              </a:ext>
            </a:extLst>
          </p:cNvPr>
          <p:cNvSpPr>
            <a:spLocks noGrp="1"/>
          </p:cNvSpPr>
          <p:nvPr>
            <p:ph type="ftr" sz="quarter" idx="3"/>
          </p:nvPr>
        </p:nvSpPr>
        <p:spPr>
          <a:prstGeom prst="rect">
            <a:avLst/>
          </a:prstGeom>
        </p:spPr>
        <p:txBody>
          <a:bodyPr vert="horz" lIns="0" tIns="0" rIns="0" bIns="0" rtlCol="0" anchor="t" anchorCtr="0"/>
          <a:lstStyle>
            <a:lvl1pPr algn="l">
              <a:defRPr sz="1200">
                <a:solidFill>
                  <a:schemeClr val="tx1"/>
                </a:solidFill>
              </a:defRPr>
            </a:lvl1pPr>
          </a:lstStyle>
          <a:p>
            <a:fld id="{4790123A-71E8-BF43-B702-A9002E60F899}" type="slidenum">
              <a:rPr lang="en-US" dirty="0" smtClean="0">
                <a:cs typeface="Arial" panose="020B0604020202020204" pitchFamily="34" charset="0"/>
              </a:rPr>
              <a:pPr/>
              <a:t>9</a:t>
            </a:fld>
            <a:endParaRPr lang="en-US">
              <a:cs typeface="Arial" panose="020B0604020202020204" pitchFamily="34" charset="0"/>
            </a:endParaRPr>
          </a:p>
        </p:txBody>
      </p:sp>
      <p:sp>
        <p:nvSpPr>
          <p:cNvPr id="17" name="TextBox 16">
            <a:extLst>
              <a:ext uri="{FF2B5EF4-FFF2-40B4-BE49-F238E27FC236}">
                <a16:creationId xmlns:a16="http://schemas.microsoft.com/office/drawing/2014/main" id="{8C657ACE-BE7B-A3C4-812C-6C3CA727C7E1}"/>
              </a:ext>
            </a:extLst>
          </p:cNvPr>
          <p:cNvSpPr txBox="1"/>
          <p:nvPr/>
        </p:nvSpPr>
        <p:spPr>
          <a:xfrm>
            <a:off x="1071950" y="3922136"/>
            <a:ext cx="2016000" cy="400110"/>
          </a:xfrm>
          <a:prstGeom prst="rect">
            <a:avLst/>
          </a:prstGeom>
          <a:noFill/>
        </p:spPr>
        <p:txBody>
          <a:bodyPr wrap="square" rtlCol="0" anchor="ctr">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2000" b="1" i="0" u="none" strike="noStrike" kern="0" cap="none" spc="0" normalizeH="0" baseline="0" noProof="0">
                <a:ln>
                  <a:noFill/>
                </a:ln>
                <a:solidFill>
                  <a:schemeClr val="accent3"/>
                </a:solidFill>
                <a:effectLst/>
                <a:uLnTx/>
                <a:uFillTx/>
                <a:sym typeface="Arial" charset="0"/>
              </a:rPr>
              <a:t>ISSB</a:t>
            </a:r>
          </a:p>
        </p:txBody>
      </p:sp>
      <p:sp>
        <p:nvSpPr>
          <p:cNvPr id="18" name="TextBox 17">
            <a:extLst>
              <a:ext uri="{FF2B5EF4-FFF2-40B4-BE49-F238E27FC236}">
                <a16:creationId xmlns:a16="http://schemas.microsoft.com/office/drawing/2014/main" id="{A147D507-72B5-D577-CDD1-8FBE0164A613}"/>
              </a:ext>
            </a:extLst>
          </p:cNvPr>
          <p:cNvSpPr txBox="1"/>
          <p:nvPr/>
        </p:nvSpPr>
        <p:spPr>
          <a:xfrm>
            <a:off x="7214121" y="3922136"/>
            <a:ext cx="2016000" cy="400110"/>
          </a:xfrm>
          <a:prstGeom prst="rect">
            <a:avLst/>
          </a:prstGeom>
          <a:noFill/>
        </p:spPr>
        <p:txBody>
          <a:bodyPr wrap="square" rtlCol="0" anchor="ctr">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2000" b="1" i="0" u="none" strike="noStrike" kern="0" cap="none" spc="0" normalizeH="0" noProof="0">
                <a:ln>
                  <a:noFill/>
                </a:ln>
                <a:solidFill>
                  <a:schemeClr val="accent3"/>
                </a:solidFill>
                <a:effectLst/>
                <a:uLnTx/>
                <a:uFillTx/>
                <a:sym typeface="Arial" charset="0"/>
              </a:rPr>
              <a:t>Jurisdictions</a:t>
            </a:r>
          </a:p>
        </p:txBody>
      </p:sp>
      <p:sp>
        <p:nvSpPr>
          <p:cNvPr id="19" name="TextBox 18">
            <a:extLst>
              <a:ext uri="{FF2B5EF4-FFF2-40B4-BE49-F238E27FC236}">
                <a16:creationId xmlns:a16="http://schemas.microsoft.com/office/drawing/2014/main" id="{E63DAC1D-CE55-EC7F-E87F-9C5B99561CF8}"/>
              </a:ext>
            </a:extLst>
          </p:cNvPr>
          <p:cNvSpPr txBox="1"/>
          <p:nvPr/>
        </p:nvSpPr>
        <p:spPr>
          <a:xfrm>
            <a:off x="5190023" y="3600191"/>
            <a:ext cx="2016000" cy="1044000"/>
          </a:xfrm>
          <a:prstGeom prst="rect">
            <a:avLst/>
          </a:prstGeom>
          <a:noFill/>
        </p:spPr>
        <p:txBody>
          <a:bodyPr wrap="square" rtlCol="0" anchor="ctr">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2000" b="1" i="0" u="none" strike="noStrike" kern="0" cap="none" spc="0" normalizeH="0" noProof="0">
                <a:ln>
                  <a:noFill/>
                </a:ln>
                <a:solidFill>
                  <a:schemeClr val="accent3"/>
                </a:solidFill>
                <a:effectLst/>
                <a:uLnTx/>
                <a:uFillTx/>
                <a:sym typeface="Arial" charset="0"/>
              </a:rPr>
              <a:t>Audit </a:t>
            </a:r>
            <a:br>
              <a:rPr kumimoji="0" lang="en-GB" sz="2000" b="1" i="0" u="none" strike="noStrike" kern="0" cap="none" spc="0" normalizeH="0" noProof="0">
                <a:ln>
                  <a:noFill/>
                </a:ln>
                <a:solidFill>
                  <a:schemeClr val="accent3"/>
                </a:solidFill>
                <a:effectLst/>
                <a:uLnTx/>
                <a:uFillTx/>
                <a:sym typeface="Arial" charset="0"/>
              </a:rPr>
            </a:br>
            <a:r>
              <a:rPr kumimoji="0" lang="en-GB" sz="2000" b="1" i="0" u="none" strike="noStrike" kern="0" cap="none" spc="0" normalizeH="0" noProof="0">
                <a:ln>
                  <a:noFill/>
                </a:ln>
                <a:solidFill>
                  <a:schemeClr val="accent3"/>
                </a:solidFill>
                <a:effectLst/>
                <a:uLnTx/>
                <a:uFillTx/>
                <a:sym typeface="Arial" charset="0"/>
              </a:rPr>
              <a:t>standard-setters</a:t>
            </a:r>
          </a:p>
        </p:txBody>
      </p:sp>
      <p:sp>
        <p:nvSpPr>
          <p:cNvPr id="20" name="TextBox 19">
            <a:extLst>
              <a:ext uri="{FF2B5EF4-FFF2-40B4-BE49-F238E27FC236}">
                <a16:creationId xmlns:a16="http://schemas.microsoft.com/office/drawing/2014/main" id="{90559642-AB7B-E228-B81D-42EA3AE2A1D8}"/>
              </a:ext>
            </a:extLst>
          </p:cNvPr>
          <p:cNvSpPr txBox="1"/>
          <p:nvPr/>
        </p:nvSpPr>
        <p:spPr>
          <a:xfrm>
            <a:off x="3082771" y="3922136"/>
            <a:ext cx="2016000" cy="400110"/>
          </a:xfrm>
          <a:prstGeom prst="rect">
            <a:avLst/>
          </a:prstGeom>
          <a:noFill/>
        </p:spPr>
        <p:txBody>
          <a:bodyPr wrap="square" rtlCol="0" anchor="ctr">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2000" b="1" i="0" u="none" strike="noStrike" kern="0" cap="none" spc="0" normalizeH="0" noProof="0">
                <a:ln>
                  <a:noFill/>
                </a:ln>
                <a:solidFill>
                  <a:schemeClr val="accent3"/>
                </a:solidFill>
                <a:effectLst/>
                <a:uLnTx/>
                <a:uFillTx/>
                <a:sym typeface="Arial" charset="0"/>
              </a:rPr>
              <a:t>IOSCO</a:t>
            </a:r>
          </a:p>
        </p:txBody>
      </p:sp>
      <p:sp>
        <p:nvSpPr>
          <p:cNvPr id="3" name="TextBox 2">
            <a:extLst>
              <a:ext uri="{FF2B5EF4-FFF2-40B4-BE49-F238E27FC236}">
                <a16:creationId xmlns:a16="http://schemas.microsoft.com/office/drawing/2014/main" id="{AC3F5E31-943E-7670-4E16-1364538636AC}"/>
              </a:ext>
            </a:extLst>
          </p:cNvPr>
          <p:cNvSpPr txBox="1"/>
          <p:nvPr/>
        </p:nvSpPr>
        <p:spPr>
          <a:xfrm>
            <a:off x="9249955" y="3768248"/>
            <a:ext cx="2016000" cy="707886"/>
          </a:xfrm>
          <a:prstGeom prst="rect">
            <a:avLst/>
          </a:prstGeom>
          <a:noFill/>
        </p:spPr>
        <p:txBody>
          <a:bodyPr wrap="square" rtlCol="0" anchor="ctr">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lang="en-GB" sz="2000" b="1" kern="0">
                <a:solidFill>
                  <a:schemeClr val="accent3"/>
                </a:solidFill>
                <a:sym typeface="Arial" charset="0"/>
              </a:rPr>
              <a:t>Market participants</a:t>
            </a:r>
            <a:endParaRPr kumimoji="0" lang="en-GB" sz="2000" b="1" i="0" u="none" strike="noStrike" kern="0" cap="none" spc="0" normalizeH="0" noProof="0">
              <a:ln>
                <a:noFill/>
              </a:ln>
              <a:solidFill>
                <a:schemeClr val="accent3"/>
              </a:solidFill>
              <a:effectLst/>
              <a:uLnTx/>
              <a:uFillTx/>
              <a:sym typeface="Arial" charset="0"/>
            </a:endParaRPr>
          </a:p>
        </p:txBody>
      </p:sp>
      <p:pic>
        <p:nvPicPr>
          <p:cNvPr id="5" name="Picture 4" descr="Shape&#10;&#10;Description automatically generated with low confidence">
            <a:extLst>
              <a:ext uri="{FF2B5EF4-FFF2-40B4-BE49-F238E27FC236}">
                <a16:creationId xmlns:a16="http://schemas.microsoft.com/office/drawing/2014/main" id="{07135F4D-8849-D9A2-5DAE-F6D41CBFA7B7}"/>
              </a:ext>
            </a:extLst>
          </p:cNvPr>
          <p:cNvPicPr>
            <a:picLocks noChangeAspect="1"/>
          </p:cNvPicPr>
          <p:nvPr/>
        </p:nvPicPr>
        <p:blipFill>
          <a:blip r:embed="rId3" cstate="screen">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3693993" y="2778213"/>
            <a:ext cx="595846" cy="595846"/>
          </a:xfrm>
          <a:prstGeom prst="rect">
            <a:avLst/>
          </a:prstGeom>
        </p:spPr>
      </p:pic>
      <p:pic>
        <p:nvPicPr>
          <p:cNvPr id="7" name="Picture 6" descr="Shape&#10;&#10;Description automatically generated with low confidence">
            <a:extLst>
              <a:ext uri="{FF2B5EF4-FFF2-40B4-BE49-F238E27FC236}">
                <a16:creationId xmlns:a16="http://schemas.microsoft.com/office/drawing/2014/main" id="{BE91D5C8-478A-ACE6-AE42-9777B1C2D668}"/>
              </a:ext>
            </a:extLst>
          </p:cNvPr>
          <p:cNvPicPr>
            <a:picLocks noChangeAspect="1"/>
          </p:cNvPicPr>
          <p:nvPr/>
        </p:nvPicPr>
        <p:blipFill>
          <a:blip r:embed="rId4" cstate="screen">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7891651" y="2778213"/>
            <a:ext cx="595846" cy="595846"/>
          </a:xfrm>
          <a:prstGeom prst="rect">
            <a:avLst/>
          </a:prstGeom>
        </p:spPr>
      </p:pic>
      <p:pic>
        <p:nvPicPr>
          <p:cNvPr id="8" name="Picture 7" descr="Shape&#10;&#10;Description automatically generated with low confidence">
            <a:extLst>
              <a:ext uri="{FF2B5EF4-FFF2-40B4-BE49-F238E27FC236}">
                <a16:creationId xmlns:a16="http://schemas.microsoft.com/office/drawing/2014/main" id="{D938A0DF-F39E-248F-888C-A2253BB4D5BD}"/>
              </a:ext>
            </a:extLst>
          </p:cNvPr>
          <p:cNvPicPr>
            <a:picLocks noChangeAspect="1"/>
          </p:cNvPicPr>
          <p:nvPr/>
        </p:nvPicPr>
        <p:blipFill>
          <a:blip r:embed="rId5" cstate="screen">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9990479" y="2778213"/>
            <a:ext cx="595846" cy="595846"/>
          </a:xfrm>
          <a:prstGeom prst="rect">
            <a:avLst/>
          </a:prstGeom>
        </p:spPr>
      </p:pic>
      <p:pic>
        <p:nvPicPr>
          <p:cNvPr id="9" name="Picture 8" descr="Shape&#10;&#10;Description automatically generated with low confidence">
            <a:extLst>
              <a:ext uri="{FF2B5EF4-FFF2-40B4-BE49-F238E27FC236}">
                <a16:creationId xmlns:a16="http://schemas.microsoft.com/office/drawing/2014/main" id="{FE2172E1-8951-2865-81D4-E4B22D677C5B}"/>
              </a:ext>
            </a:extLst>
          </p:cNvPr>
          <p:cNvPicPr>
            <a:picLocks noChangeAspect="1"/>
          </p:cNvPicPr>
          <p:nvPr/>
        </p:nvPicPr>
        <p:blipFill>
          <a:blip r:embed="rId6" cstate="screen">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1595164" y="2778213"/>
            <a:ext cx="595846" cy="595846"/>
          </a:xfrm>
          <a:prstGeom prst="rect">
            <a:avLst/>
          </a:prstGeom>
        </p:spPr>
      </p:pic>
      <p:sp>
        <p:nvSpPr>
          <p:cNvPr id="12" name="TextBox 11">
            <a:extLst>
              <a:ext uri="{FF2B5EF4-FFF2-40B4-BE49-F238E27FC236}">
                <a16:creationId xmlns:a16="http://schemas.microsoft.com/office/drawing/2014/main" id="{B0C6CC77-2B45-89F6-ACF4-E101900F31B0}"/>
              </a:ext>
            </a:extLst>
          </p:cNvPr>
          <p:cNvSpPr txBox="1"/>
          <p:nvPr/>
        </p:nvSpPr>
        <p:spPr>
          <a:xfrm>
            <a:off x="1062287" y="4814945"/>
            <a:ext cx="2052000" cy="1188000"/>
          </a:xfrm>
          <a:prstGeom prst="rect">
            <a:avLst/>
          </a:prstGeom>
          <a:noFill/>
        </p:spPr>
        <p:txBody>
          <a:bodyPr wrap="square">
            <a:spAutoFit/>
          </a:bodyPr>
          <a:lstStyle/>
          <a:p>
            <a:pPr marL="0" lvl="0" indent="0" algn="ctr" defTabSz="622300">
              <a:lnSpc>
                <a:spcPct val="110000"/>
              </a:lnSpc>
              <a:spcBef>
                <a:spcPct val="0"/>
              </a:spcBef>
              <a:spcAft>
                <a:spcPct val="35000"/>
              </a:spcAft>
              <a:buNone/>
            </a:pPr>
            <a:r>
              <a:rPr lang="en-GB" sz="1600" kern="1200">
                <a:latin typeface="Arial"/>
                <a:ea typeface="+mn-ea"/>
                <a:cs typeface="+mn-cs"/>
              </a:rPr>
              <a:t>provide comprehensive global baseline through Standards</a:t>
            </a:r>
          </a:p>
        </p:txBody>
      </p:sp>
      <p:sp>
        <p:nvSpPr>
          <p:cNvPr id="14" name="TextBox 13">
            <a:extLst>
              <a:ext uri="{FF2B5EF4-FFF2-40B4-BE49-F238E27FC236}">
                <a16:creationId xmlns:a16="http://schemas.microsoft.com/office/drawing/2014/main" id="{6FD8EEE8-E1D3-1549-44AA-EE86E9283687}"/>
              </a:ext>
            </a:extLst>
          </p:cNvPr>
          <p:cNvSpPr txBox="1"/>
          <p:nvPr/>
        </p:nvSpPr>
        <p:spPr>
          <a:xfrm>
            <a:off x="3139454" y="4814945"/>
            <a:ext cx="2052000" cy="1154675"/>
          </a:xfrm>
          <a:prstGeom prst="rect">
            <a:avLst/>
          </a:prstGeom>
          <a:noFill/>
        </p:spPr>
        <p:txBody>
          <a:bodyPr wrap="square" lIns="91440" tIns="45720" rIns="91440" bIns="45720" anchor="t">
            <a:spAutoFit/>
          </a:bodyPr>
          <a:lstStyle/>
          <a:p>
            <a:pPr algn="ctr" defTabSz="622300">
              <a:lnSpc>
                <a:spcPct val="110000"/>
              </a:lnSpc>
              <a:spcBef>
                <a:spcPct val="0"/>
              </a:spcBef>
              <a:spcAft>
                <a:spcPct val="35000"/>
              </a:spcAft>
            </a:pPr>
            <a:r>
              <a:rPr lang="en-GB" sz="1600">
                <a:latin typeface="Arial"/>
              </a:rPr>
              <a:t>endorses the ISSB</a:t>
            </a:r>
            <a:r>
              <a:rPr lang="en-GB" sz="1600">
                <a:solidFill>
                  <a:srgbClr val="FFFFFF"/>
                </a:solidFill>
                <a:latin typeface="Arial"/>
              </a:rPr>
              <a:t> </a:t>
            </a:r>
            <a:r>
              <a:rPr lang="en-GB" sz="1600">
                <a:latin typeface="Arial"/>
              </a:rPr>
              <a:t>Standards recommending </a:t>
            </a:r>
            <a:br>
              <a:rPr lang="en-GB" sz="1600">
                <a:latin typeface="Arial"/>
              </a:rPr>
            </a:br>
            <a:r>
              <a:rPr lang="en-GB" sz="1600">
                <a:latin typeface="Arial"/>
              </a:rPr>
              <a:t>adoption</a:t>
            </a:r>
          </a:p>
        </p:txBody>
      </p:sp>
      <p:sp>
        <p:nvSpPr>
          <p:cNvPr id="31" name="TextBox 30">
            <a:extLst>
              <a:ext uri="{FF2B5EF4-FFF2-40B4-BE49-F238E27FC236}">
                <a16:creationId xmlns:a16="http://schemas.microsoft.com/office/drawing/2014/main" id="{83B9C1F1-8641-51F5-D56B-E09CB0FDA0F6}"/>
              </a:ext>
            </a:extLst>
          </p:cNvPr>
          <p:cNvSpPr txBox="1"/>
          <p:nvPr/>
        </p:nvSpPr>
        <p:spPr>
          <a:xfrm>
            <a:off x="5197759" y="4814945"/>
            <a:ext cx="2052000" cy="1188000"/>
          </a:xfrm>
          <a:prstGeom prst="rect">
            <a:avLst/>
          </a:prstGeom>
          <a:noFill/>
        </p:spPr>
        <p:txBody>
          <a:bodyPr wrap="square">
            <a:spAutoFit/>
          </a:bodyPr>
          <a:lstStyle/>
          <a:p>
            <a:pPr marL="0" lvl="0" indent="0" algn="ctr" defTabSz="622300">
              <a:lnSpc>
                <a:spcPct val="110000"/>
              </a:lnSpc>
              <a:spcBef>
                <a:spcPct val="0"/>
              </a:spcBef>
              <a:spcAft>
                <a:spcPct val="35000"/>
              </a:spcAft>
              <a:buNone/>
            </a:pPr>
            <a:r>
              <a:rPr lang="en-GB" sz="1600">
                <a:latin typeface="Arial"/>
              </a:rPr>
              <a:t>enhance and develop assurance standards</a:t>
            </a:r>
          </a:p>
        </p:txBody>
      </p:sp>
      <p:sp>
        <p:nvSpPr>
          <p:cNvPr id="33" name="TextBox 32">
            <a:extLst>
              <a:ext uri="{FF2B5EF4-FFF2-40B4-BE49-F238E27FC236}">
                <a16:creationId xmlns:a16="http://schemas.microsoft.com/office/drawing/2014/main" id="{96C8A4AC-CE9F-89E8-F541-8A7E0A4F5B70}"/>
              </a:ext>
            </a:extLst>
          </p:cNvPr>
          <p:cNvSpPr txBox="1"/>
          <p:nvPr/>
        </p:nvSpPr>
        <p:spPr>
          <a:xfrm>
            <a:off x="7254462" y="4814945"/>
            <a:ext cx="2052000" cy="612988"/>
          </a:xfrm>
          <a:prstGeom prst="rect">
            <a:avLst/>
          </a:prstGeom>
          <a:noFill/>
        </p:spPr>
        <p:txBody>
          <a:bodyPr wrap="square">
            <a:spAutoFit/>
          </a:bodyPr>
          <a:lstStyle/>
          <a:p>
            <a:pPr algn="ctr" defTabSz="622300">
              <a:lnSpc>
                <a:spcPct val="110000"/>
              </a:lnSpc>
              <a:spcBef>
                <a:spcPct val="0"/>
              </a:spcBef>
              <a:spcAft>
                <a:spcPct val="35000"/>
              </a:spcAft>
            </a:pPr>
            <a:r>
              <a:rPr lang="en-GB" sz="1600">
                <a:solidFill>
                  <a:schemeClr val="tx1"/>
                </a:solidFill>
                <a:latin typeface="Arial"/>
              </a:rPr>
              <a:t>require by adopting the Standards</a:t>
            </a:r>
          </a:p>
        </p:txBody>
      </p:sp>
      <p:sp>
        <p:nvSpPr>
          <p:cNvPr id="35" name="TextBox 34">
            <a:extLst>
              <a:ext uri="{FF2B5EF4-FFF2-40B4-BE49-F238E27FC236}">
                <a16:creationId xmlns:a16="http://schemas.microsoft.com/office/drawing/2014/main" id="{32F2AA51-29AE-7503-24B2-51D42E4BF9B1}"/>
              </a:ext>
            </a:extLst>
          </p:cNvPr>
          <p:cNvSpPr txBox="1"/>
          <p:nvPr/>
        </p:nvSpPr>
        <p:spPr>
          <a:xfrm>
            <a:off x="9313002" y="4814945"/>
            <a:ext cx="2052000" cy="612988"/>
          </a:xfrm>
          <a:prstGeom prst="rect">
            <a:avLst/>
          </a:prstGeom>
          <a:noFill/>
        </p:spPr>
        <p:txBody>
          <a:bodyPr wrap="square">
            <a:spAutoFit/>
          </a:bodyPr>
          <a:lstStyle/>
          <a:p>
            <a:pPr lvl="0" indent="0" algn="ctr" defTabSz="622300">
              <a:lnSpc>
                <a:spcPct val="110000"/>
              </a:lnSpc>
              <a:spcBef>
                <a:spcPct val="0"/>
              </a:spcBef>
              <a:spcAft>
                <a:spcPct val="35000"/>
              </a:spcAft>
              <a:buNone/>
            </a:pPr>
            <a:r>
              <a:rPr lang="en-GB" sz="1600">
                <a:solidFill>
                  <a:schemeClr val="tx1"/>
                </a:solidFill>
                <a:latin typeface="Arial"/>
              </a:rPr>
              <a:t>voluntarily opt to apply the Standards</a:t>
            </a:r>
          </a:p>
        </p:txBody>
      </p:sp>
      <p:pic>
        <p:nvPicPr>
          <p:cNvPr id="11" name="Picture 10" descr="A blue check mark in a square&#10;&#10;Description automatically generated">
            <a:extLst>
              <a:ext uri="{FF2B5EF4-FFF2-40B4-BE49-F238E27FC236}">
                <a16:creationId xmlns:a16="http://schemas.microsoft.com/office/drawing/2014/main" id="{0BFE41AE-99FC-AEAE-18C4-5A98DBB84370}"/>
              </a:ext>
            </a:extLst>
          </p:cNvPr>
          <p:cNvPicPr>
            <a:picLocks noChangeAspect="1"/>
          </p:cNvPicPr>
          <p:nvPr/>
        </p:nvPicPr>
        <p:blipFill>
          <a:blip r:embed="rId7"/>
          <a:stretch>
            <a:fillRect/>
          </a:stretch>
        </p:blipFill>
        <p:spPr>
          <a:xfrm>
            <a:off x="5708490" y="2777279"/>
            <a:ext cx="577663" cy="584386"/>
          </a:xfrm>
          <a:prstGeom prst="rect">
            <a:avLst/>
          </a:prstGeom>
        </p:spPr>
      </p:pic>
    </p:spTree>
    <p:extLst>
      <p:ext uri="{BB962C8B-B14F-4D97-AF65-F5344CB8AC3E}">
        <p14:creationId xmlns:p14="http://schemas.microsoft.com/office/powerpoint/2010/main" val="2548972988"/>
      </p:ext>
    </p:extLst>
  </p:cSld>
  <p:clrMapOvr>
    <a:masterClrMapping/>
  </p:clrMapOvr>
</p:sld>
</file>

<file path=ppt/theme/theme1.xml><?xml version="1.0" encoding="utf-8"?>
<a:theme xmlns:a="http://schemas.openxmlformats.org/drawingml/2006/main" name="IFRS-Sustainability">
  <a:themeElements>
    <a:clrScheme name="Custom 1">
      <a:dk1>
        <a:srgbClr val="5F6061"/>
      </a:dk1>
      <a:lt1>
        <a:srgbClr val="FFFFFF"/>
      </a:lt1>
      <a:dk2>
        <a:srgbClr val="5F6061"/>
      </a:dk2>
      <a:lt2>
        <a:srgbClr val="FFFFFF"/>
      </a:lt2>
      <a:accent1>
        <a:srgbClr val="B31E3B"/>
      </a:accent1>
      <a:accent2>
        <a:srgbClr val="013475"/>
      </a:accent2>
      <a:accent3>
        <a:srgbClr val="1A99D2"/>
      </a:accent3>
      <a:accent4>
        <a:srgbClr val="EDD3D8"/>
      </a:accent4>
      <a:accent5>
        <a:srgbClr val="CFD6E2"/>
      </a:accent5>
      <a:accent6>
        <a:srgbClr val="DAEBF5"/>
      </a:accent6>
      <a:hlink>
        <a:srgbClr val="B31E3B"/>
      </a:hlink>
      <a:folHlink>
        <a:srgbClr val="5F606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FRS-Sustainability-template" id="{2823087D-3EFC-A344-8ED9-91E622071F53}" vid="{AD2A878D-CDEE-3143-BF56-6BE5ACDC5DF3}"/>
    </a:ext>
  </a:extLst>
</a:theme>
</file>

<file path=ppt/theme/theme2.xml><?xml version="1.0" encoding="utf-8"?>
<a:theme xmlns:a="http://schemas.openxmlformats.org/drawingml/2006/main" name="1_IFRS-Sustainability">
  <a:themeElements>
    <a:clrScheme name="Custom 1">
      <a:dk1>
        <a:srgbClr val="5F6061"/>
      </a:dk1>
      <a:lt1>
        <a:srgbClr val="FFFFFF"/>
      </a:lt1>
      <a:dk2>
        <a:srgbClr val="5F6061"/>
      </a:dk2>
      <a:lt2>
        <a:srgbClr val="FFFFFF"/>
      </a:lt2>
      <a:accent1>
        <a:srgbClr val="B31E3B"/>
      </a:accent1>
      <a:accent2>
        <a:srgbClr val="013475"/>
      </a:accent2>
      <a:accent3>
        <a:srgbClr val="1A99D2"/>
      </a:accent3>
      <a:accent4>
        <a:srgbClr val="EDD3D8"/>
      </a:accent4>
      <a:accent5>
        <a:srgbClr val="CFD6E2"/>
      </a:accent5>
      <a:accent6>
        <a:srgbClr val="DAEBF5"/>
      </a:accent6>
      <a:hlink>
        <a:srgbClr val="B31E3B"/>
      </a:hlink>
      <a:folHlink>
        <a:srgbClr val="5F606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FRS_Powerpoint_Template-v3" id="{B0733348-808A-6748-BB79-ED5223C226D4}" vid="{1CAB8FAD-3520-4044-934E-6BCC5786F87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c843ccc8-e617-4952-b248-996d3b976fd8" xsi:nil="true"/>
    <lcf76f155ced4ddcb4097134ff3c332f xmlns="a2eb3c58-b5e2-4448-bff2-0d771f043a46">
      <Terms xmlns="http://schemas.microsoft.com/office/infopath/2007/PartnerControls"/>
    </lcf76f155ced4ddcb4097134ff3c332f>
    <SharedWithUsers xmlns="c843ccc8-e617-4952-b248-996d3b976fd8">
      <UserInfo>
        <DisplayName>Juliet Markham</DisplayName>
        <AccountId>27</AccountId>
        <AccountType/>
      </UserInfo>
      <UserInfo>
        <DisplayName>Wilson, Stephanie</DisplayName>
        <AccountId>82</AccountId>
        <AccountType/>
      </UserInfo>
      <UserInfo>
        <DisplayName>Prestidge, Samuel</DisplayName>
        <AccountId>35</AccountId>
        <AccountType/>
      </UserInfo>
      <UserInfo>
        <DisplayName>Andrew Smith</DisplayName>
        <AccountId>13</AccountId>
        <AccountType/>
      </UserInfo>
      <UserInfo>
        <DisplayName>Lloyd, Sue</DisplayName>
        <AccountId>44</AccountId>
        <AccountType/>
      </UserInfo>
      <UserInfo>
        <DisplayName>Ravelli, Roberta</DisplayName>
        <AccountId>33</AccountId>
        <AccountType/>
      </UserInfo>
      <UserInfo>
        <DisplayName>Byatt, Mark</DisplayName>
        <AccountId>23</AccountId>
        <AccountType/>
      </UserInfo>
      <UserInfo>
        <DisplayName>Flint, Natasha</DisplayName>
        <AccountId>358</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D780E3AB6F369428FCAC5FB606D60B7" ma:contentTypeVersion="15" ma:contentTypeDescription="Create a new document." ma:contentTypeScope="" ma:versionID="7fed9591fcd4e92776d0b41a069b4c07">
  <xsd:schema xmlns:xsd="http://www.w3.org/2001/XMLSchema" xmlns:xs="http://www.w3.org/2001/XMLSchema" xmlns:p="http://schemas.microsoft.com/office/2006/metadata/properties" xmlns:ns2="a2eb3c58-b5e2-4448-bff2-0d771f043a46" xmlns:ns3="c843ccc8-e617-4952-b248-996d3b976fd8" targetNamespace="http://schemas.microsoft.com/office/2006/metadata/properties" ma:root="true" ma:fieldsID="5ea3c5c796b57d6c6d97c5b4f608011c" ns2:_="" ns3:_="">
    <xsd:import namespace="a2eb3c58-b5e2-4448-bff2-0d771f043a46"/>
    <xsd:import namespace="c843ccc8-e617-4952-b248-996d3b976fd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DateTaken" minOccurs="0"/>
                <xsd:element ref="ns2:MediaLengthInSeconds"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2eb3c58-b5e2-4448-bff2-0d771f043a4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a12f0513-a2ef-49c9-8f64-129a7e784439"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843ccc8-e617-4952-b248-996d3b976fd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2b8f1b59-c0c0-4763-afe4-0c07e2d1a533}" ma:internalName="TaxCatchAll" ma:showField="CatchAllData" ma:web="c843ccc8-e617-4952-b248-996d3b976fd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34A88BB-9A8C-4B5D-AF9B-B85D53005641}">
  <ds:schemaRefs>
    <ds:schemaRef ds:uri="http://purl.org/dc/elements/1.1/"/>
    <ds:schemaRef ds:uri="http://schemas.microsoft.com/office/2006/documentManagement/types"/>
    <ds:schemaRef ds:uri="http://purl.org/dc/terms/"/>
    <ds:schemaRef ds:uri="http://schemas.microsoft.com/office/infopath/2007/PartnerControls"/>
    <ds:schemaRef ds:uri="a2eb3c58-b5e2-4448-bff2-0d771f043a46"/>
    <ds:schemaRef ds:uri="http://schemas.microsoft.com/office/2006/metadata/properties"/>
    <ds:schemaRef ds:uri="http://www.w3.org/XML/1998/namespace"/>
    <ds:schemaRef ds:uri="http://purl.org/dc/dcmitype/"/>
    <ds:schemaRef ds:uri="http://schemas.openxmlformats.org/package/2006/metadata/core-properties"/>
    <ds:schemaRef ds:uri="c843ccc8-e617-4952-b248-996d3b976fd8"/>
  </ds:schemaRefs>
</ds:datastoreItem>
</file>

<file path=customXml/itemProps2.xml><?xml version="1.0" encoding="utf-8"?>
<ds:datastoreItem xmlns:ds="http://schemas.openxmlformats.org/officeDocument/2006/customXml" ds:itemID="{E9C27C2E-497D-4691-B1E8-710C0645F755}">
  <ds:schemaRefs>
    <ds:schemaRef ds:uri="a2eb3c58-b5e2-4448-bff2-0d771f043a46"/>
    <ds:schemaRef ds:uri="c843ccc8-e617-4952-b248-996d3b976fd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19566181-257E-441A-B17E-7B6B2CAF66F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146</TotalTime>
  <Words>7920</Words>
  <Application>Microsoft Office PowerPoint</Application>
  <PresentationFormat>Widescreen</PresentationFormat>
  <Paragraphs>484</Paragraphs>
  <Slides>36</Slides>
  <Notes>36</Notes>
  <HiddenSlides>0</HiddenSlides>
  <MMClips>0</MMClips>
  <ScaleCrop>false</ScaleCrop>
  <HeadingPairs>
    <vt:vector size="4" baseType="variant">
      <vt:variant>
        <vt:lpstr>Theme</vt:lpstr>
      </vt:variant>
      <vt:variant>
        <vt:i4>3</vt:i4>
      </vt:variant>
      <vt:variant>
        <vt:lpstr>Slide Titles</vt:lpstr>
      </vt:variant>
      <vt:variant>
        <vt:i4>36</vt:i4>
      </vt:variant>
    </vt:vector>
  </HeadingPairs>
  <TitlesOfParts>
    <vt:vector size="39" baseType="lpstr">
      <vt:lpstr>IFRS-Sustainability</vt:lpstr>
      <vt:lpstr>1_IFRS-Sustainability</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Juliet Markham</dc:creator>
  <cp:lastModifiedBy>Andrew Smith</cp:lastModifiedBy>
  <cp:revision>4</cp:revision>
  <cp:lastPrinted>2024-07-11T18:31:18Z</cp:lastPrinted>
  <dcterms:created xsi:type="dcterms:W3CDTF">2023-06-13T14:19:07Z</dcterms:created>
  <dcterms:modified xsi:type="dcterms:W3CDTF">2024-09-19T11:23:33Z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Intranet">
    <vt:lpwstr/>
  </property>
  <property fmtid="{D5CDD505-2E9C-101B-9397-08002B2CF9AE}" pid="4" name="ContentTypeId">
    <vt:lpwstr>0x0101005D780E3AB6F369428FCAC5FB606D60B7</vt:lpwstr>
  </property>
</Properties>
</file>